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42"/>
  </p:notesMasterIdLst>
  <p:handoutMasterIdLst>
    <p:handoutMasterId r:id="rId43"/>
  </p:handoutMasterIdLst>
  <p:sldIdLst>
    <p:sldId id="256" r:id="rId5"/>
    <p:sldId id="457" r:id="rId6"/>
    <p:sldId id="454" r:id="rId7"/>
    <p:sldId id="379" r:id="rId8"/>
    <p:sldId id="375" r:id="rId9"/>
    <p:sldId id="260" r:id="rId10"/>
    <p:sldId id="349" r:id="rId11"/>
    <p:sldId id="430" r:id="rId12"/>
    <p:sldId id="348" r:id="rId13"/>
    <p:sldId id="462" r:id="rId14"/>
    <p:sldId id="463" r:id="rId15"/>
    <p:sldId id="429" r:id="rId16"/>
    <p:sldId id="453" r:id="rId17"/>
    <p:sldId id="419" r:id="rId18"/>
    <p:sldId id="422" r:id="rId19"/>
    <p:sldId id="420" r:id="rId20"/>
    <p:sldId id="421" r:id="rId21"/>
    <p:sldId id="423" r:id="rId22"/>
    <p:sldId id="424" r:id="rId23"/>
    <p:sldId id="464" r:id="rId24"/>
    <p:sldId id="456" r:id="rId25"/>
    <p:sldId id="381" r:id="rId26"/>
    <p:sldId id="289" r:id="rId27"/>
    <p:sldId id="288" r:id="rId28"/>
    <p:sldId id="380" r:id="rId29"/>
    <p:sldId id="264" r:id="rId30"/>
    <p:sldId id="297" r:id="rId31"/>
    <p:sldId id="405" r:id="rId32"/>
    <p:sldId id="446" r:id="rId33"/>
    <p:sldId id="448" r:id="rId34"/>
    <p:sldId id="449" r:id="rId35"/>
    <p:sldId id="452" r:id="rId36"/>
    <p:sldId id="445" r:id="rId37"/>
    <p:sldId id="451" r:id="rId38"/>
    <p:sldId id="406" r:id="rId39"/>
    <p:sldId id="292" r:id="rId40"/>
    <p:sldId id="413" r:id="rId41"/>
  </p:sldIdLst>
  <p:sldSz cx="12192000" cy="6858000"/>
  <p:notesSz cx="6858000"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91AF0-8E1A-4C86-8062-17CC5142BDB0}" v="5" dt="2022-09-20T18:15:34.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4509" autoAdjust="0"/>
  </p:normalViewPr>
  <p:slideViewPr>
    <p:cSldViewPr>
      <p:cViewPr varScale="1">
        <p:scale>
          <a:sx n="93" d="100"/>
          <a:sy n="93" d="100"/>
        </p:scale>
        <p:origin x="1278" y="72"/>
      </p:cViewPr>
      <p:guideLst>
        <p:guide orient="horz" pos="2160"/>
        <p:guide pos="3840"/>
      </p:guideLst>
    </p:cSldViewPr>
  </p:slideViewPr>
  <p:notesTextViewPr>
    <p:cViewPr>
      <p:scale>
        <a:sx n="1" d="1"/>
        <a:sy n="1" d="1"/>
      </p:scale>
      <p:origin x="0" y="0"/>
    </p:cViewPr>
  </p:notesTextViewPr>
  <p:sorterViewPr>
    <p:cViewPr>
      <p:scale>
        <a:sx n="100" d="100"/>
        <a:sy n="100" d="100"/>
      </p:scale>
      <p:origin x="0" y="-3690"/>
    </p:cViewPr>
  </p:sorterViewPr>
  <p:notesViewPr>
    <p:cSldViewPr>
      <p:cViewPr>
        <p:scale>
          <a:sx n="86" d="100"/>
          <a:sy n="86" d="100"/>
        </p:scale>
        <p:origin x="2486" y="-77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3177" tIns="46589" rIns="93177" bIns="46589" rtlCol="0"/>
          <a:lstStyle>
            <a:lvl1pPr algn="r">
              <a:defRPr sz="1200"/>
            </a:lvl1pPr>
          </a:lstStyle>
          <a:p>
            <a:fld id="{B4080BF9-9928-48E6-80B8-769BCD3E715B}" type="datetimeFigureOut">
              <a:rPr lang="en-US" smtClean="0"/>
              <a:t>9/28/2022</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3177" tIns="46589" rIns="93177" bIns="46589" rtlCol="0" anchor="b"/>
          <a:lstStyle>
            <a:lvl1pPr algn="r">
              <a:defRPr sz="1200"/>
            </a:lvl1pPr>
          </a:lstStyle>
          <a:p>
            <a:fld id="{91A7C4DA-10C8-4721-AE63-09D6558D6049}" type="slidenum">
              <a:rPr lang="en-US" smtClean="0"/>
              <a:t>‹#›</a:t>
            </a:fld>
            <a:endParaRPr lang="en-US"/>
          </a:p>
        </p:txBody>
      </p:sp>
    </p:spTree>
    <p:extLst>
      <p:ext uri="{BB962C8B-B14F-4D97-AF65-F5344CB8AC3E}">
        <p14:creationId xmlns:p14="http://schemas.microsoft.com/office/powerpoint/2010/main" val="11010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3177" tIns="46589" rIns="93177" bIns="46589" rtlCol="0"/>
          <a:lstStyle>
            <a:lvl1pPr algn="r">
              <a:defRPr sz="1200"/>
            </a:lvl1pPr>
          </a:lstStyle>
          <a:p>
            <a:fld id="{17A594CA-98A4-4CEA-8EB6-D09507946A2B}" type="datetimeFigureOut">
              <a:rPr lang="en-US" smtClean="0"/>
              <a:t>9/28/2022</a:t>
            </a:fld>
            <a:endParaRPr lang="en-US"/>
          </a:p>
        </p:txBody>
      </p:sp>
      <p:sp>
        <p:nvSpPr>
          <p:cNvPr id="4" name="Slide Image Placeholder 3"/>
          <p:cNvSpPr>
            <a:spLocks noGrp="1" noRot="1" noChangeAspect="1"/>
          </p:cNvSpPr>
          <p:nvPr>
            <p:ph type="sldImg" idx="2"/>
          </p:nvPr>
        </p:nvSpPr>
        <p:spPr>
          <a:xfrm>
            <a:off x="327025" y="698500"/>
            <a:ext cx="6203950" cy="34909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2971800" cy="46561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3177" tIns="46589" rIns="93177" bIns="46589" rtlCol="0" anchor="b"/>
          <a:lstStyle>
            <a:lvl1pPr algn="r">
              <a:defRPr sz="1200"/>
            </a:lvl1pPr>
          </a:lstStyle>
          <a:p>
            <a:fld id="{A7243596-9564-4E1C-AEC8-64E3A5981782}" type="slidenum">
              <a:rPr lang="en-US" smtClean="0"/>
              <a:t>‹#›</a:t>
            </a:fld>
            <a:endParaRPr lang="en-US"/>
          </a:p>
        </p:txBody>
      </p:sp>
    </p:spTree>
    <p:extLst>
      <p:ext uri="{BB962C8B-B14F-4D97-AF65-F5344CB8AC3E}">
        <p14:creationId xmlns:p14="http://schemas.microsoft.com/office/powerpoint/2010/main" val="56326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698500"/>
            <a:ext cx="6203950" cy="3490913"/>
          </a:xfrm>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10"/>
          </p:nvPr>
        </p:nvSpPr>
        <p:spPr/>
        <p:txBody>
          <a:bodyPr/>
          <a:lstStyle/>
          <a:p>
            <a:fld id="{A7243596-9564-4E1C-AEC8-64E3A5981782}" type="slidenum">
              <a:rPr lang="en-US" smtClean="0"/>
              <a:t>1</a:t>
            </a:fld>
            <a:endParaRPr lang="en-US" dirty="0"/>
          </a:p>
        </p:txBody>
      </p:sp>
    </p:spTree>
    <p:extLst>
      <p:ext uri="{BB962C8B-B14F-4D97-AF65-F5344CB8AC3E}">
        <p14:creationId xmlns:p14="http://schemas.microsoft.com/office/powerpoint/2010/main" val="232518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January 2022: </a:t>
            </a:r>
            <a:r>
              <a:rPr lang="en-US" sz="1800" dirty="0">
                <a:solidFill>
                  <a:srgbClr val="000000"/>
                </a:solidFill>
                <a:effectLst/>
                <a:latin typeface="Lato" panose="020F0502020204030203" pitchFamily="34" charset="0"/>
                <a:ea typeface="Calibri" panose="020F0502020204030204" pitchFamily="34" charset="0"/>
                <a:cs typeface="Calibri" panose="020F0502020204030204" pitchFamily="34" charset="0"/>
              </a:rPr>
              <a:t>Waukesha County Circuit Court Judge Michael </a:t>
            </a:r>
            <a:r>
              <a:rPr lang="en-US" sz="1800" dirty="0" err="1">
                <a:solidFill>
                  <a:srgbClr val="000000"/>
                </a:solidFill>
                <a:effectLst/>
                <a:latin typeface="Lato" panose="020F0502020204030203" pitchFamily="34" charset="0"/>
                <a:ea typeface="Calibri" panose="020F0502020204030204" pitchFamily="34" charset="0"/>
                <a:cs typeface="Calibri" panose="020F0502020204030204" pitchFamily="34" charset="0"/>
              </a:rPr>
              <a:t>Bohren</a:t>
            </a:r>
            <a:r>
              <a:rPr lang="en-US" sz="1800" dirty="0">
                <a:solidFill>
                  <a:srgbClr val="000000"/>
                </a:solidFill>
                <a:effectLst/>
                <a:latin typeface="Lato" panose="020F0502020204030203" pitchFamily="34" charset="0"/>
                <a:ea typeface="Calibri" panose="020F0502020204030204" pitchFamily="34" charset="0"/>
                <a:cs typeface="Calibri" panose="020F0502020204030204" pitchFamily="34" charset="0"/>
              </a:rPr>
              <a:t> issued a summary judgment decision, in court, that absentee ballot drop boxes and “ballot harvesting” are not permitted in state law. Judge </a:t>
            </a:r>
            <a:r>
              <a:rPr lang="en-US" sz="1800" dirty="0" err="1">
                <a:solidFill>
                  <a:srgbClr val="000000"/>
                </a:solidFill>
                <a:effectLst/>
                <a:latin typeface="Lato" panose="020F0502020204030203" pitchFamily="34" charset="0"/>
                <a:ea typeface="Calibri" panose="020F0502020204030204" pitchFamily="34" charset="0"/>
                <a:cs typeface="Calibri" panose="020F0502020204030204" pitchFamily="34" charset="0"/>
              </a:rPr>
              <a:t>Bohren</a:t>
            </a:r>
            <a:r>
              <a:rPr lang="en-US" sz="1800" dirty="0">
                <a:solidFill>
                  <a:srgbClr val="000000"/>
                </a:solidFill>
                <a:effectLst/>
                <a:latin typeface="Lato" panose="020F0502020204030203" pitchFamily="34" charset="0"/>
                <a:ea typeface="Calibri" panose="020F0502020204030204" pitchFamily="34" charset="0"/>
                <a:cs typeface="Calibri" panose="020F0502020204030204" pitchFamily="34" charset="0"/>
              </a:rPr>
              <a:t> also ruled that the Wisconsin Elections Commission (WEC) guidance documents on absentee ballot drop boxes, issued in 2020, should have gone through the rules process.  Stated the only the voter can return or mail their ballot</a:t>
            </a:r>
            <a:endPar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SCOW of WI did respond directly to our argument regarding the protections in federal law.  Also did not address the issue of assistance with mailing a ballot.  </a:t>
            </a:r>
          </a:p>
          <a:p>
            <a:endParaRPr lang="en-US" dirty="0"/>
          </a:p>
        </p:txBody>
      </p:sp>
      <p:sp>
        <p:nvSpPr>
          <p:cNvPr id="4" name="Slide Number Placeholder 3"/>
          <p:cNvSpPr>
            <a:spLocks noGrp="1"/>
          </p:cNvSpPr>
          <p:nvPr>
            <p:ph type="sldNum" sz="quarter" idx="5"/>
          </p:nvPr>
        </p:nvSpPr>
        <p:spPr/>
        <p:txBody>
          <a:bodyPr/>
          <a:lstStyle/>
          <a:p>
            <a:fld id="{A7243596-9564-4E1C-AEC8-64E3A5981782}" type="slidenum">
              <a:rPr lang="en-US" smtClean="0"/>
              <a:t>10</a:t>
            </a:fld>
            <a:endParaRPr lang="en-US"/>
          </a:p>
        </p:txBody>
      </p:sp>
    </p:spTree>
    <p:extLst>
      <p:ext uri="{BB962C8B-B14F-4D97-AF65-F5344CB8AC3E}">
        <p14:creationId xmlns:p14="http://schemas.microsoft.com/office/powerpoint/2010/main" val="322206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 ? </a:t>
            </a:r>
          </a:p>
          <a:p>
            <a:r>
              <a:rPr lang="en-US" dirty="0"/>
              <a:t>Virtual hearings were helpful.  Accommodations important moving forward </a:t>
            </a:r>
          </a:p>
          <a:p>
            <a:r>
              <a:rPr lang="en-US" dirty="0"/>
              <a:t>We need to work together to engage, educate grassroots and ensure that more people speak out,  </a:t>
            </a:r>
          </a:p>
        </p:txBody>
      </p:sp>
      <p:sp>
        <p:nvSpPr>
          <p:cNvPr id="4" name="Slide Number Placeholder 3"/>
          <p:cNvSpPr>
            <a:spLocks noGrp="1"/>
          </p:cNvSpPr>
          <p:nvPr>
            <p:ph type="sldNum" sz="quarter" idx="5"/>
          </p:nvPr>
        </p:nvSpPr>
        <p:spPr/>
        <p:txBody>
          <a:bodyPr/>
          <a:lstStyle/>
          <a:p>
            <a:fld id="{A7243596-9564-4E1C-AEC8-64E3A5981782}" type="slidenum">
              <a:rPr lang="en-US" smtClean="0"/>
              <a:t>12</a:t>
            </a:fld>
            <a:endParaRPr lang="en-US"/>
          </a:p>
        </p:txBody>
      </p:sp>
    </p:spTree>
    <p:extLst>
      <p:ext uri="{BB962C8B-B14F-4D97-AF65-F5344CB8AC3E}">
        <p14:creationId xmlns:p14="http://schemas.microsoft.com/office/powerpoint/2010/main" val="3310429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243596-9564-4E1C-AEC8-64E3A598178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74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243596-9564-4E1C-AEC8-64E3A598178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650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SB July 26 1990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243596-9564-4E1C-AEC8-64E3A598178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4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243596-9564-4E1C-AEC8-64E3A598178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333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 </a:t>
            </a:r>
            <a:r>
              <a:rPr lang="en-US" dirty="0" err="1"/>
              <a:t>TSBhe</a:t>
            </a:r>
            <a:r>
              <a:rPr lang="en-US" dirty="0"/>
              <a:t> Link will display a comprehensive list of Wisconsin accessibility provisions as of 2021.  Those listed are some of the most frequently cited.  </a:t>
            </a:r>
          </a:p>
        </p:txBody>
      </p:sp>
      <p:sp>
        <p:nvSpPr>
          <p:cNvPr id="4" name="Slide Number Placeholder 3"/>
          <p:cNvSpPr>
            <a:spLocks noGrp="1"/>
          </p:cNvSpPr>
          <p:nvPr>
            <p:ph type="sldNum" sz="quarter" idx="5"/>
          </p:nvPr>
        </p:nvSpPr>
        <p:spPr/>
        <p:txBody>
          <a:bodyPr/>
          <a:lstStyle/>
          <a:p>
            <a:fld id="{A7243596-9564-4E1C-AEC8-64E3A5981782}" type="slidenum">
              <a:rPr lang="en-US" smtClean="0"/>
              <a:t>20</a:t>
            </a:fld>
            <a:endParaRPr lang="en-US"/>
          </a:p>
        </p:txBody>
      </p:sp>
    </p:spTree>
    <p:extLst>
      <p:ext uri="{BB962C8B-B14F-4D97-AF65-F5344CB8AC3E}">
        <p14:creationId xmlns:p14="http://schemas.microsoft.com/office/powerpoint/2010/main" val="1431581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E8DB0DB-85CE-44D8-9B2F-B59C1902DEA8}" type="slidenum">
              <a:rPr lang="en-US" smtClean="0"/>
              <a:t>21</a:t>
            </a:fld>
            <a:endParaRPr lang="en-US"/>
          </a:p>
        </p:txBody>
      </p:sp>
    </p:spTree>
    <p:extLst>
      <p:ext uri="{BB962C8B-B14F-4D97-AF65-F5344CB8AC3E}">
        <p14:creationId xmlns:p14="http://schemas.microsoft.com/office/powerpoint/2010/main" val="10275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a:p>
            <a:endParaRPr lang="en-US" dirty="0"/>
          </a:p>
        </p:txBody>
      </p:sp>
      <p:sp>
        <p:nvSpPr>
          <p:cNvPr id="4" name="Slide Number Placeholder 3"/>
          <p:cNvSpPr>
            <a:spLocks noGrp="1"/>
          </p:cNvSpPr>
          <p:nvPr>
            <p:ph type="sldNum" sz="quarter" idx="5"/>
          </p:nvPr>
        </p:nvSpPr>
        <p:spPr/>
        <p:txBody>
          <a:bodyPr/>
          <a:lstStyle/>
          <a:p>
            <a:fld id="{9E8DB0DB-85CE-44D8-9B2F-B59C1902DEA8}" type="slidenum">
              <a:rPr lang="en-US" smtClean="0"/>
              <a:t>22</a:t>
            </a:fld>
            <a:endParaRPr lang="en-US"/>
          </a:p>
        </p:txBody>
      </p:sp>
    </p:spTree>
    <p:extLst>
      <p:ext uri="{BB962C8B-B14F-4D97-AF65-F5344CB8AC3E}">
        <p14:creationId xmlns:p14="http://schemas.microsoft.com/office/powerpoint/2010/main" val="1981452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E8DB0DB-85CE-44D8-9B2F-B59C1902DEA8}" type="slidenum">
              <a:rPr lang="en-US" smtClean="0"/>
              <a:t>23</a:t>
            </a:fld>
            <a:endParaRPr lang="en-US"/>
          </a:p>
        </p:txBody>
      </p:sp>
    </p:spTree>
    <p:extLst>
      <p:ext uri="{BB962C8B-B14F-4D97-AF65-F5344CB8AC3E}">
        <p14:creationId xmlns:p14="http://schemas.microsoft.com/office/powerpoint/2010/main" val="386161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Voting Rights Week</a:t>
            </a:r>
          </a:p>
        </p:txBody>
      </p:sp>
      <p:sp>
        <p:nvSpPr>
          <p:cNvPr id="4" name="Slide Number Placeholder 3"/>
          <p:cNvSpPr>
            <a:spLocks noGrp="1"/>
          </p:cNvSpPr>
          <p:nvPr>
            <p:ph type="sldNum" sz="quarter" idx="5"/>
          </p:nvPr>
        </p:nvSpPr>
        <p:spPr/>
        <p:txBody>
          <a:bodyPr/>
          <a:lstStyle/>
          <a:p>
            <a:fld id="{A7243596-9564-4E1C-AEC8-64E3A5981782}" type="slidenum">
              <a:rPr lang="en-US" smtClean="0"/>
              <a:t>2</a:t>
            </a:fld>
            <a:endParaRPr lang="en-US"/>
          </a:p>
        </p:txBody>
      </p:sp>
    </p:spTree>
    <p:extLst>
      <p:ext uri="{BB962C8B-B14F-4D97-AF65-F5344CB8AC3E}">
        <p14:creationId xmlns:p14="http://schemas.microsoft.com/office/powerpoint/2010/main" val="54095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a:p>
            <a:endParaRPr lang="en-US" dirty="0"/>
          </a:p>
        </p:txBody>
      </p:sp>
      <p:sp>
        <p:nvSpPr>
          <p:cNvPr id="4" name="Slide Number Placeholder 3"/>
          <p:cNvSpPr>
            <a:spLocks noGrp="1"/>
          </p:cNvSpPr>
          <p:nvPr>
            <p:ph type="sldNum" sz="quarter" idx="5"/>
          </p:nvPr>
        </p:nvSpPr>
        <p:spPr/>
        <p:txBody>
          <a:bodyPr/>
          <a:lstStyle/>
          <a:p>
            <a:fld id="{9E8DB0DB-85CE-44D8-9B2F-B59C1902DEA8}" type="slidenum">
              <a:rPr lang="en-US" smtClean="0"/>
              <a:t>24</a:t>
            </a:fld>
            <a:endParaRPr lang="en-US"/>
          </a:p>
        </p:txBody>
      </p:sp>
    </p:spTree>
    <p:extLst>
      <p:ext uri="{BB962C8B-B14F-4D97-AF65-F5344CB8AC3E}">
        <p14:creationId xmlns:p14="http://schemas.microsoft.com/office/powerpoint/2010/main" val="329511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a:p>
            <a:endParaRPr lang="en-US" dirty="0"/>
          </a:p>
        </p:txBody>
      </p:sp>
      <p:sp>
        <p:nvSpPr>
          <p:cNvPr id="4" name="Slide Number Placeholder 3"/>
          <p:cNvSpPr>
            <a:spLocks noGrp="1"/>
          </p:cNvSpPr>
          <p:nvPr>
            <p:ph type="sldNum" sz="quarter" idx="5"/>
          </p:nvPr>
        </p:nvSpPr>
        <p:spPr/>
        <p:txBody>
          <a:bodyPr/>
          <a:lstStyle/>
          <a:p>
            <a:fld id="{9E8DB0DB-85CE-44D8-9B2F-B59C1902DEA8}" type="slidenum">
              <a:rPr lang="en-US" smtClean="0"/>
              <a:t>25</a:t>
            </a:fld>
            <a:endParaRPr lang="en-US"/>
          </a:p>
        </p:txBody>
      </p:sp>
    </p:spTree>
    <p:extLst>
      <p:ext uri="{BB962C8B-B14F-4D97-AF65-F5344CB8AC3E}">
        <p14:creationId xmlns:p14="http://schemas.microsoft.com/office/powerpoint/2010/main" val="1506024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E8DB0DB-85CE-44D8-9B2F-B59C1902DEA8}" type="slidenum">
              <a:rPr lang="en-US" smtClean="0"/>
              <a:t>26</a:t>
            </a:fld>
            <a:endParaRPr lang="en-US"/>
          </a:p>
        </p:txBody>
      </p:sp>
    </p:spTree>
    <p:extLst>
      <p:ext uri="{BB962C8B-B14F-4D97-AF65-F5344CB8AC3E}">
        <p14:creationId xmlns:p14="http://schemas.microsoft.com/office/powerpoint/2010/main" val="1370463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DB0DB-85CE-44D8-9B2F-B59C1902DEA8}" type="slidenum">
              <a:rPr lang="en-US" smtClean="0"/>
              <a:t>27</a:t>
            </a:fld>
            <a:endParaRPr lang="en-US"/>
          </a:p>
        </p:txBody>
      </p:sp>
    </p:spTree>
    <p:extLst>
      <p:ext uri="{BB962C8B-B14F-4D97-AF65-F5344CB8AC3E}">
        <p14:creationId xmlns:p14="http://schemas.microsoft.com/office/powerpoint/2010/main" val="164872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t>
            </a:r>
          </a:p>
        </p:txBody>
      </p:sp>
      <p:sp>
        <p:nvSpPr>
          <p:cNvPr id="4" name="Slide Number Placeholder 3"/>
          <p:cNvSpPr>
            <a:spLocks noGrp="1"/>
          </p:cNvSpPr>
          <p:nvPr>
            <p:ph type="sldNum" sz="quarter" idx="5"/>
          </p:nvPr>
        </p:nvSpPr>
        <p:spPr/>
        <p:txBody>
          <a:bodyPr/>
          <a:lstStyle/>
          <a:p>
            <a:fld id="{A7243596-9564-4E1C-AEC8-64E3A5981782}" type="slidenum">
              <a:rPr lang="en-US" smtClean="0"/>
              <a:t>28</a:t>
            </a:fld>
            <a:endParaRPr lang="en-US"/>
          </a:p>
        </p:txBody>
      </p:sp>
    </p:spTree>
    <p:extLst>
      <p:ext uri="{BB962C8B-B14F-4D97-AF65-F5344CB8AC3E}">
        <p14:creationId xmlns:p14="http://schemas.microsoft.com/office/powerpoint/2010/main" val="3226201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t>
            </a:r>
          </a:p>
        </p:txBody>
      </p:sp>
      <p:sp>
        <p:nvSpPr>
          <p:cNvPr id="4" name="Slide Number Placeholder 3"/>
          <p:cNvSpPr>
            <a:spLocks noGrp="1"/>
          </p:cNvSpPr>
          <p:nvPr>
            <p:ph type="sldNum" sz="quarter" idx="5"/>
          </p:nvPr>
        </p:nvSpPr>
        <p:spPr/>
        <p:txBody>
          <a:bodyPr/>
          <a:lstStyle/>
          <a:p>
            <a:fld id="{A7243596-9564-4E1C-AEC8-64E3A5981782}" type="slidenum">
              <a:rPr lang="en-US" smtClean="0"/>
              <a:t>29</a:t>
            </a:fld>
            <a:endParaRPr lang="en-US"/>
          </a:p>
        </p:txBody>
      </p:sp>
    </p:spTree>
    <p:extLst>
      <p:ext uri="{BB962C8B-B14F-4D97-AF65-F5344CB8AC3E}">
        <p14:creationId xmlns:p14="http://schemas.microsoft.com/office/powerpoint/2010/main" val="1054039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  note that fact sheets can be printed</a:t>
            </a:r>
          </a:p>
        </p:txBody>
      </p:sp>
      <p:sp>
        <p:nvSpPr>
          <p:cNvPr id="4" name="Slide Number Placeholder 3"/>
          <p:cNvSpPr>
            <a:spLocks noGrp="1"/>
          </p:cNvSpPr>
          <p:nvPr>
            <p:ph type="sldNum" sz="quarter" idx="5"/>
          </p:nvPr>
        </p:nvSpPr>
        <p:spPr/>
        <p:txBody>
          <a:bodyPr/>
          <a:lstStyle/>
          <a:p>
            <a:fld id="{A7243596-9564-4E1C-AEC8-64E3A5981782}" type="slidenum">
              <a:rPr lang="en-US" smtClean="0"/>
              <a:t>30</a:t>
            </a:fld>
            <a:endParaRPr lang="en-US"/>
          </a:p>
        </p:txBody>
      </p:sp>
    </p:spTree>
    <p:extLst>
      <p:ext uri="{BB962C8B-B14F-4D97-AF65-F5344CB8AC3E}">
        <p14:creationId xmlns:p14="http://schemas.microsoft.com/office/powerpoint/2010/main" val="1853241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t>
            </a:r>
          </a:p>
        </p:txBody>
      </p:sp>
      <p:sp>
        <p:nvSpPr>
          <p:cNvPr id="4" name="Slide Number Placeholder 3"/>
          <p:cNvSpPr>
            <a:spLocks noGrp="1"/>
          </p:cNvSpPr>
          <p:nvPr>
            <p:ph type="sldNum" sz="quarter" idx="5"/>
          </p:nvPr>
        </p:nvSpPr>
        <p:spPr/>
        <p:txBody>
          <a:bodyPr/>
          <a:lstStyle/>
          <a:p>
            <a:fld id="{A7243596-9564-4E1C-AEC8-64E3A5981782}" type="slidenum">
              <a:rPr lang="en-US" smtClean="0"/>
              <a:t>31</a:t>
            </a:fld>
            <a:endParaRPr lang="en-US"/>
          </a:p>
        </p:txBody>
      </p:sp>
    </p:spTree>
    <p:extLst>
      <p:ext uri="{BB962C8B-B14F-4D97-AF65-F5344CB8AC3E}">
        <p14:creationId xmlns:p14="http://schemas.microsoft.com/office/powerpoint/2010/main" val="2692528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A7243596-9564-4E1C-AEC8-64E3A5981782}" type="slidenum">
              <a:rPr lang="en-US" smtClean="0"/>
              <a:t>32</a:t>
            </a:fld>
            <a:endParaRPr lang="en-US"/>
          </a:p>
        </p:txBody>
      </p:sp>
    </p:spTree>
    <p:extLst>
      <p:ext uri="{BB962C8B-B14F-4D97-AF65-F5344CB8AC3E}">
        <p14:creationId xmlns:p14="http://schemas.microsoft.com/office/powerpoint/2010/main" val="343616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A7243596-9564-4E1C-AEC8-64E3A5981782}" type="slidenum">
              <a:rPr lang="en-US" smtClean="0"/>
              <a:t>33</a:t>
            </a:fld>
            <a:endParaRPr lang="en-US"/>
          </a:p>
        </p:txBody>
      </p:sp>
    </p:spTree>
    <p:extLst>
      <p:ext uri="{BB962C8B-B14F-4D97-AF65-F5344CB8AC3E}">
        <p14:creationId xmlns:p14="http://schemas.microsoft.com/office/powerpoint/2010/main" val="58493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A7243596-9564-4E1C-AEC8-64E3A5981782}" type="slidenum">
              <a:rPr lang="en-US" smtClean="0"/>
              <a:t>3</a:t>
            </a:fld>
            <a:endParaRPr lang="en-US"/>
          </a:p>
        </p:txBody>
      </p:sp>
    </p:spTree>
    <p:extLst>
      <p:ext uri="{BB962C8B-B14F-4D97-AF65-F5344CB8AC3E}">
        <p14:creationId xmlns:p14="http://schemas.microsoft.com/office/powerpoint/2010/main" val="2233264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A7243596-9564-4E1C-AEC8-64E3A5981782}" type="slidenum">
              <a:rPr lang="en-US" smtClean="0"/>
              <a:t>34</a:t>
            </a:fld>
            <a:endParaRPr lang="en-US"/>
          </a:p>
        </p:txBody>
      </p:sp>
    </p:spTree>
    <p:extLst>
      <p:ext uri="{BB962C8B-B14F-4D97-AF65-F5344CB8AC3E}">
        <p14:creationId xmlns:p14="http://schemas.microsoft.com/office/powerpoint/2010/main" val="2507265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719138"/>
            <a:ext cx="6388100" cy="3594100"/>
          </a:xfrm>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10"/>
          </p:nvPr>
        </p:nvSpPr>
        <p:spPr/>
        <p:txBody>
          <a:bodyPr/>
          <a:lstStyle/>
          <a:p>
            <a:fld id="{A7243596-9564-4E1C-AEC8-64E3A5981782}" type="slidenum">
              <a:rPr lang="en-US" smtClean="0"/>
              <a:t>35</a:t>
            </a:fld>
            <a:endParaRPr lang="en-US"/>
          </a:p>
        </p:txBody>
      </p:sp>
    </p:spTree>
    <p:extLst>
      <p:ext uri="{BB962C8B-B14F-4D97-AF65-F5344CB8AC3E}">
        <p14:creationId xmlns:p14="http://schemas.microsoft.com/office/powerpoint/2010/main" val="3273507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DB0DB-85CE-44D8-9B2F-B59C1902DEA8}" type="slidenum">
              <a:rPr lang="en-US" smtClean="0"/>
              <a:t>36</a:t>
            </a:fld>
            <a:endParaRPr lang="en-US"/>
          </a:p>
        </p:txBody>
      </p:sp>
    </p:spTree>
    <p:extLst>
      <p:ext uri="{BB962C8B-B14F-4D97-AF65-F5344CB8AC3E}">
        <p14:creationId xmlns:p14="http://schemas.microsoft.com/office/powerpoint/2010/main" val="2068300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719138"/>
            <a:ext cx="6388100" cy="3594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43596-9564-4E1C-AEC8-64E3A5981782}" type="slidenum">
              <a:rPr lang="en-US" smtClean="0"/>
              <a:t>37</a:t>
            </a:fld>
            <a:endParaRPr lang="en-US"/>
          </a:p>
        </p:txBody>
      </p:sp>
    </p:spTree>
    <p:extLst>
      <p:ext uri="{BB962C8B-B14F-4D97-AF65-F5344CB8AC3E}">
        <p14:creationId xmlns:p14="http://schemas.microsoft.com/office/powerpoint/2010/main" val="87283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5"/>
          </p:nvPr>
        </p:nvSpPr>
        <p:spPr/>
        <p:txBody>
          <a:bodyPr/>
          <a:lstStyle/>
          <a:p>
            <a:fld id="{A7243596-9564-4E1C-AEC8-64E3A5981782}" type="slidenum">
              <a:rPr lang="en-US" smtClean="0"/>
              <a:t>4</a:t>
            </a:fld>
            <a:endParaRPr lang="en-US" dirty="0"/>
          </a:p>
        </p:txBody>
      </p:sp>
    </p:spTree>
    <p:extLst>
      <p:ext uri="{BB962C8B-B14F-4D97-AF65-F5344CB8AC3E}">
        <p14:creationId xmlns:p14="http://schemas.microsoft.com/office/powerpoint/2010/main" val="223326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Association of people with disabilities</a:t>
            </a:r>
          </a:p>
          <a:p>
            <a:endParaRPr lang="en-US" dirty="0"/>
          </a:p>
        </p:txBody>
      </p:sp>
      <p:sp>
        <p:nvSpPr>
          <p:cNvPr id="4" name="Slide Number Placeholder 3"/>
          <p:cNvSpPr>
            <a:spLocks noGrp="1"/>
          </p:cNvSpPr>
          <p:nvPr>
            <p:ph type="sldNum" sz="quarter" idx="5"/>
          </p:nvPr>
        </p:nvSpPr>
        <p:spPr/>
        <p:txBody>
          <a:bodyPr/>
          <a:lstStyle/>
          <a:p>
            <a:fld id="{A7243596-9564-4E1C-AEC8-64E3A5981782}" type="slidenum">
              <a:rPr lang="en-US" smtClean="0"/>
              <a:t>5</a:t>
            </a:fld>
            <a:endParaRPr lang="en-US"/>
          </a:p>
        </p:txBody>
      </p:sp>
    </p:spTree>
    <p:extLst>
      <p:ext uri="{BB962C8B-B14F-4D97-AF65-F5344CB8AC3E}">
        <p14:creationId xmlns:p14="http://schemas.microsoft.com/office/powerpoint/2010/main" val="68761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243596-9564-4E1C-AEC8-64E3A5981782}" type="slidenum">
              <a:rPr lang="en-US" smtClean="0"/>
              <a:t>6</a:t>
            </a:fld>
            <a:endParaRPr lang="en-US"/>
          </a:p>
        </p:txBody>
      </p:sp>
    </p:spTree>
    <p:extLst>
      <p:ext uri="{BB962C8B-B14F-4D97-AF65-F5344CB8AC3E}">
        <p14:creationId xmlns:p14="http://schemas.microsoft.com/office/powerpoint/2010/main" val="78384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Chaos and confusion</a:t>
            </a:r>
          </a:p>
        </p:txBody>
      </p:sp>
      <p:sp>
        <p:nvSpPr>
          <p:cNvPr id="4" name="Slide Number Placeholder 3"/>
          <p:cNvSpPr>
            <a:spLocks noGrp="1"/>
          </p:cNvSpPr>
          <p:nvPr>
            <p:ph type="sldNum" sz="quarter" idx="5"/>
          </p:nvPr>
        </p:nvSpPr>
        <p:spPr/>
        <p:txBody>
          <a:bodyPr/>
          <a:lstStyle/>
          <a:p>
            <a:fld id="{A7243596-9564-4E1C-AEC8-64E3A5981782}" type="slidenum">
              <a:rPr lang="en-US" smtClean="0"/>
              <a:t>7</a:t>
            </a:fld>
            <a:endParaRPr lang="en-US"/>
          </a:p>
        </p:txBody>
      </p:sp>
    </p:spTree>
    <p:extLst>
      <p:ext uri="{BB962C8B-B14F-4D97-AF65-F5344CB8AC3E}">
        <p14:creationId xmlns:p14="http://schemas.microsoft.com/office/powerpoint/2010/main" val="1684765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  Voters with disabilities a high utilization of absentee voting; higher percentage rely on assistance to complete, mail and deliver their ballot.</a:t>
            </a:r>
          </a:p>
        </p:txBody>
      </p:sp>
      <p:sp>
        <p:nvSpPr>
          <p:cNvPr id="4" name="Slide Number Placeholder 3"/>
          <p:cNvSpPr>
            <a:spLocks noGrp="1"/>
          </p:cNvSpPr>
          <p:nvPr>
            <p:ph type="sldNum" sz="quarter" idx="5"/>
          </p:nvPr>
        </p:nvSpPr>
        <p:spPr/>
        <p:txBody>
          <a:bodyPr/>
          <a:lstStyle/>
          <a:p>
            <a:fld id="{A7243596-9564-4E1C-AEC8-64E3A5981782}" type="slidenum">
              <a:rPr lang="en-US" smtClean="0"/>
              <a:t>8</a:t>
            </a:fld>
            <a:endParaRPr lang="en-US"/>
          </a:p>
        </p:txBody>
      </p:sp>
    </p:spTree>
    <p:extLst>
      <p:ext uri="{BB962C8B-B14F-4D97-AF65-F5344CB8AC3E}">
        <p14:creationId xmlns:p14="http://schemas.microsoft.com/office/powerpoint/2010/main" val="153712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a:t>
            </a:r>
          </a:p>
        </p:txBody>
      </p:sp>
      <p:sp>
        <p:nvSpPr>
          <p:cNvPr id="4" name="Slide Number Placeholder 3"/>
          <p:cNvSpPr>
            <a:spLocks noGrp="1"/>
          </p:cNvSpPr>
          <p:nvPr>
            <p:ph type="sldNum" sz="quarter" idx="5"/>
          </p:nvPr>
        </p:nvSpPr>
        <p:spPr/>
        <p:txBody>
          <a:bodyPr/>
          <a:lstStyle/>
          <a:p>
            <a:fld id="{A7243596-9564-4E1C-AEC8-64E3A5981782}" type="slidenum">
              <a:rPr lang="en-US" smtClean="0"/>
              <a:t>9</a:t>
            </a:fld>
            <a:endParaRPr lang="en-US"/>
          </a:p>
        </p:txBody>
      </p:sp>
    </p:spTree>
    <p:extLst>
      <p:ext uri="{BB962C8B-B14F-4D97-AF65-F5344CB8AC3E}">
        <p14:creationId xmlns:p14="http://schemas.microsoft.com/office/powerpoint/2010/main" val="280391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385389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87155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5821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2091712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379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227985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540849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194438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34065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8A7E3-6A0F-46B7-9DD5-49D0E070A6E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421773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28A7E3-6A0F-46B7-9DD5-49D0E070A6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198538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28A7E3-6A0F-46B7-9DD5-49D0E070A6E9}"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136862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28A7E3-6A0F-46B7-9DD5-49D0E070A6E9}"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169365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8A7E3-6A0F-46B7-9DD5-49D0E070A6E9}"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71038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8A7E3-6A0F-46B7-9DD5-49D0E070A6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360400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8A7E3-6A0F-46B7-9DD5-49D0E070A6E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216CD-BD3B-45C1-A445-C04CE6FCFA02}" type="slidenum">
              <a:rPr lang="en-US" smtClean="0"/>
              <a:t>‹#›</a:t>
            </a:fld>
            <a:endParaRPr lang="en-US"/>
          </a:p>
        </p:txBody>
      </p:sp>
    </p:spTree>
    <p:extLst>
      <p:ext uri="{BB962C8B-B14F-4D97-AF65-F5344CB8AC3E}">
        <p14:creationId xmlns:p14="http://schemas.microsoft.com/office/powerpoint/2010/main" val="353439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28A7E3-6A0F-46B7-9DD5-49D0E070A6E9}" type="datetimeFigureOut">
              <a:rPr lang="en-US" smtClean="0"/>
              <a:t>9/28/2022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C216CD-BD3B-45C1-A445-C04CE6FCFA02}" type="slidenum">
              <a:rPr lang="en-US" smtClean="0"/>
              <a:t>‹#›</a:t>
            </a:fld>
            <a:endParaRPr lang="en-US"/>
          </a:p>
        </p:txBody>
      </p:sp>
    </p:spTree>
    <p:extLst>
      <p:ext uri="{BB962C8B-B14F-4D97-AF65-F5344CB8AC3E}">
        <p14:creationId xmlns:p14="http://schemas.microsoft.com/office/powerpoint/2010/main" val="32750189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sabilityrightswi.org/wp-content/uploads/2022/04/DRW-Our-Voices-Our-Votes-4-2022-acc.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lections.wi.gov/memo/guidance-absentee-ballot-return-options-under-federal-voting-rights-ac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isabilityvote.org/2021/disability-rights-and-voting-bills-may-12th-brief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isabilityvote.org/wp-content/uploads/2021/10/DVC-8.5x11-Poster-acc.pdf" TargetMode="External"/><Relationship Id="rId5" Type="http://schemas.openxmlformats.org/officeDocument/2006/relationships/hyperlink" Target="(https:/disabilityvote.org/wp-content/uploads/2021/07/Voting_Rights_Are_Human_Rights_2021-acc.pdf" TargetMode="External"/><Relationship Id="rId4" Type="http://schemas.openxmlformats.org/officeDocument/2006/relationships/hyperlink" Target="https://disabilityvote.org/wp-content/uploads/2021/11/DVC-Affirmation-of-Voting-Rights-of-Older-Adults-and-People-with-Disabilities-Sign-On-Statement-acc.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justice.gov/crt/national-voter-registration-act-1993-nvr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isabilityvote.org/wp-content/uploads/2021/04/State-Statutes-Related-to-Accessibility-acc.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isabilityvote.org/2019/know-your-righ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disabilityvote.org/2019/know-your-rights-audio/" TargetMode="External"/><Relationship Id="rId4" Type="http://schemas.openxmlformats.org/officeDocument/2006/relationships/hyperlink" Target="https://disabilityvote.org/2021/voting-rights-fact-shee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lections.wi.gov/accessible-voting-equip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isabilityrightswi.org/resource-center/guardianship-and-vot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disabilityvot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dhs.wisconsin.gov/publications/p02357.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info@disabilityvot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isabilityvote.org/"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disabilityvote.org/wp-content/uploads/2018/08/Guardianship-and-voting-English-ACC.pdf" TargetMode="External"/><Relationship Id="rId3" Type="http://schemas.openxmlformats.org/officeDocument/2006/relationships/hyperlink" Target="https://disabilityvote.org/" TargetMode="External"/><Relationship Id="rId7" Type="http://schemas.openxmlformats.org/officeDocument/2006/relationships/hyperlink" Target="https://disabilityvote.org/2022/make-your-plan-to-vote-aug-9th-primary-and-nov-8th-fall-elec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isabilityvote.org/2021/2022-elections-posters/" TargetMode="External"/><Relationship Id="rId5" Type="http://schemas.openxmlformats.org/officeDocument/2006/relationships/hyperlink" Target="https://disabilityvote.org/2021/2022-elections-postcards/" TargetMode="External"/><Relationship Id="rId4" Type="http://schemas.openxmlformats.org/officeDocument/2006/relationships/hyperlink" Target="https://disabilityvote.org/2022/voter-toolkit-2022-election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isabilityvote.org/wp-content/uploads/2020/10/Voting-Rights-Fact-Sheet-1020-acc.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lections.wi.gov/form/accessibility-complaint" TargetMode="External"/><Relationship Id="rId5" Type="http://schemas.openxmlformats.org/officeDocument/2006/relationships/hyperlink" Target="https://disabilityvote.org/2018/release-of-know-your-rights-video/" TargetMode="External"/><Relationship Id="rId4" Type="http://schemas.openxmlformats.org/officeDocument/2006/relationships/hyperlink" Target="https://disabilityvote.org/wp-content/uploads/2021/02/DVC-Voting-Rights-Fact-Sheet-Spanish-acc.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info@disabilityvote.org" TargetMode="External"/><Relationship Id="rId3" Type="http://schemas.openxmlformats.org/officeDocument/2006/relationships/hyperlink" Target="https://disabilityvote.org/join-us/" TargetMode="External"/><Relationship Id="rId7" Type="http://schemas.openxmlformats.org/officeDocument/2006/relationships/hyperlink" Target="https://twitter.com/DisabilityVote_"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instagram.com/wisdvc/" TargetMode="External"/><Relationship Id="rId5" Type="http://schemas.openxmlformats.org/officeDocument/2006/relationships/hyperlink" Target="https://www.facebook.com/wisconsindisabilityvote" TargetMode="External"/><Relationship Id="rId4" Type="http://schemas.openxmlformats.org/officeDocument/2006/relationships/hyperlink" Target="https://disabilityvote.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isabilityvot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disabilityvote.org/wp-content/uploads/2021/04/State-Statutes-Related-to-Accessibility-acc.pdf" TargetMode="External"/><Relationship Id="rId3" Type="http://schemas.openxmlformats.org/officeDocument/2006/relationships/hyperlink" Target="https://disabilityvote.org/" TargetMode="External"/><Relationship Id="rId7" Type="http://schemas.openxmlformats.org/officeDocument/2006/relationships/hyperlink" Target="https://www.ada.gov/ada_voting/ada_voting_ta.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elections.wi.gov/voters/accessible-voting" TargetMode="External"/><Relationship Id="rId5" Type="http://schemas.openxmlformats.org/officeDocument/2006/relationships/hyperlink" Target="https://disabilityrightswi.org/resource-center/guardianship-and-voting/" TargetMode="External"/><Relationship Id="rId4" Type="http://schemas.openxmlformats.org/officeDocument/2006/relationships/hyperlink" Target="http://www.facebook.com/wisconsindisabilityvot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isabilityvot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9677400" cy="1447800"/>
          </a:xfrm>
        </p:spPr>
        <p:txBody>
          <a:bodyPr/>
          <a:lstStyle/>
          <a:p>
            <a:pPr algn="l">
              <a:spcAft>
                <a:spcPts val="1200"/>
              </a:spcAft>
            </a:pPr>
            <a:r>
              <a:rPr lang="en-US" sz="2800" b="1" i="1" dirty="0">
                <a:effectLst/>
              </a:rPr>
              <a:t>Equitable Access to the B</a:t>
            </a:r>
            <a:r>
              <a:rPr lang="en-US" sz="2800" b="1" i="1" dirty="0"/>
              <a:t>allot:</a:t>
            </a:r>
            <a:br>
              <a:rPr lang="en-US" sz="2800" b="1" i="1" dirty="0"/>
            </a:br>
            <a:r>
              <a:rPr lang="en-US" sz="2800" b="1" i="1" dirty="0"/>
              <a:t>Disability Rights and Voting</a:t>
            </a:r>
            <a:endParaRPr lang="en-US" sz="2800" b="1" i="1" dirty="0">
              <a:latin typeface="PT Sans" panose="020B0503020203020204" pitchFamily="34" charset="77"/>
            </a:endParaRPr>
          </a:p>
        </p:txBody>
      </p:sp>
      <p:sp>
        <p:nvSpPr>
          <p:cNvPr id="3" name="Subtitle 2"/>
          <p:cNvSpPr>
            <a:spLocks noGrp="1"/>
          </p:cNvSpPr>
          <p:nvPr>
            <p:ph type="subTitle" idx="1"/>
          </p:nvPr>
        </p:nvSpPr>
        <p:spPr>
          <a:xfrm>
            <a:off x="3428999" y="4953000"/>
            <a:ext cx="5459025" cy="1828800"/>
          </a:xfrm>
        </p:spPr>
        <p:txBody>
          <a:bodyPr>
            <a:normAutofit/>
          </a:bodyPr>
          <a:lstStyle/>
          <a:p>
            <a:r>
              <a:rPr lang="en-US" sz="2400" b="1" dirty="0">
                <a:solidFill>
                  <a:schemeClr val="tx1"/>
                </a:solidFill>
              </a:rPr>
              <a:t>Barbara Beckert</a:t>
            </a:r>
          </a:p>
          <a:p>
            <a:r>
              <a:rPr lang="en-US" sz="2400" b="1" dirty="0">
                <a:solidFill>
                  <a:schemeClr val="tx1"/>
                </a:solidFill>
              </a:rPr>
              <a:t>September 2022</a:t>
            </a:r>
          </a:p>
          <a:p>
            <a:pPr algn="l"/>
            <a:endParaRPr lang="en-US" dirty="0"/>
          </a:p>
          <a:p>
            <a:pPr algn="ctr"/>
            <a:r>
              <a:rPr lang="en-US" b="0" i="1" dirty="0"/>
              <a:t>.</a:t>
            </a:r>
          </a:p>
          <a:p>
            <a:pPr algn="ctr"/>
            <a:endParaRPr lang="en-US" b="0" i="1" dirty="0"/>
          </a:p>
          <a:p>
            <a:endParaRPr lang="en-US" dirty="0"/>
          </a:p>
        </p:txBody>
      </p:sp>
      <p:pic>
        <p:nvPicPr>
          <p:cNvPr id="4" name="Picture 3" descr="Wisconsin Disability Vote Coalition logo">
            <a:extLst>
              <a:ext uri="{FF2B5EF4-FFF2-40B4-BE49-F238E27FC236}">
                <a16:creationId xmlns:a16="http://schemas.microsoft.com/office/drawing/2014/main" id="{E7D2CF21-F4D4-4D17-9934-02A7D6166452}"/>
              </a:ext>
              <a:ext uri="{C183D7F6-B498-43B3-948B-1728B52AA6E4}">
                <adec:decorative xmlns:adec="http://schemas.microsoft.com/office/drawing/2017/decorative" val="0"/>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bwMode="auto">
          <a:xfrm>
            <a:off x="762000" y="3200400"/>
            <a:ext cx="3003692" cy="1828801"/>
          </a:xfrm>
          <a:prstGeom prst="rect">
            <a:avLst/>
          </a:prstGeom>
          <a:noFill/>
        </p:spPr>
      </p:pic>
    </p:spTree>
    <p:extLst>
      <p:ext uri="{BB962C8B-B14F-4D97-AF65-F5344CB8AC3E}">
        <p14:creationId xmlns:p14="http://schemas.microsoft.com/office/powerpoint/2010/main" val="193736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1350-C5F9-4887-8FD6-03290F2C8594}"/>
              </a:ext>
            </a:extLst>
          </p:cNvPr>
          <p:cNvSpPr>
            <a:spLocks noGrp="1"/>
          </p:cNvSpPr>
          <p:nvPr>
            <p:ph type="title"/>
          </p:nvPr>
        </p:nvSpPr>
        <p:spPr/>
        <p:txBody>
          <a:bodyPr/>
          <a:lstStyle/>
          <a:p>
            <a:r>
              <a:rPr lang="en-US" dirty="0"/>
              <a:t>Teigen v WEC</a:t>
            </a:r>
          </a:p>
        </p:txBody>
      </p:sp>
      <p:sp>
        <p:nvSpPr>
          <p:cNvPr id="3" name="Content Placeholder 2">
            <a:extLst>
              <a:ext uri="{FF2B5EF4-FFF2-40B4-BE49-F238E27FC236}">
                <a16:creationId xmlns:a16="http://schemas.microsoft.com/office/drawing/2014/main" id="{9802151F-27BE-4407-8200-20F198B5FA1E}"/>
              </a:ext>
            </a:extLst>
          </p:cNvPr>
          <p:cNvSpPr>
            <a:spLocks noGrp="1"/>
          </p:cNvSpPr>
          <p:nvPr>
            <p:ph idx="1"/>
          </p:nvPr>
        </p:nvSpPr>
        <p:spPr>
          <a:xfrm>
            <a:off x="677334" y="1676401"/>
            <a:ext cx="8596668" cy="4364962"/>
          </a:xfrm>
        </p:spPr>
        <p:txBody>
          <a:bodyPr/>
          <a:lstStyle/>
          <a:p>
            <a:pPr>
              <a:spcBef>
                <a:spcPts val="0"/>
              </a:spcBef>
            </a:pP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Plaintiffs filed a motion asking the court to:</a:t>
            </a:r>
            <a:b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b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1) eliminate the ability of municipalities and counties to use drop boxes to collect absentee ballots; </a:t>
            </a:r>
            <a:b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b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2) require voters using absentee ballots to personally hand over their ballot to the clerk.</a:t>
            </a:r>
          </a:p>
          <a:p>
            <a:pPr>
              <a:spcBef>
                <a:spcPts val="0"/>
              </a:spcBef>
            </a:pP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Law Forward intervened on behalf of DRW along with our partners LWV of Wisconsin and Wisconsin Faith Voices.</a:t>
            </a:r>
          </a:p>
          <a:p>
            <a:pPr>
              <a:spcBef>
                <a:spcPts val="0"/>
              </a:spcBef>
            </a:pP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DRW provided affidavits from 20 voters as well additional family members and disability agencies re how the ban on assistance with mailing of ballots and return of ballots would disenfranchise voters with disabilities</a:t>
            </a:r>
          </a:p>
          <a:p>
            <a:pPr>
              <a:spcBef>
                <a:spcPts val="0"/>
              </a:spcBef>
            </a:pP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Our Voices Our Votes </a:t>
            </a:r>
            <a:r>
              <a:rPr lang="en-US" sz="1800" u="sng" dirty="0">
                <a:solidFill>
                  <a:srgbClr val="000000"/>
                </a:solidFill>
                <a:effectLst/>
                <a:latin typeface="Verdana" panose="020B0604030504040204" pitchFamily="34" charset="0"/>
                <a:ea typeface="Calibri" panose="020F0502020204030204" pitchFamily="34" charset="0"/>
                <a:cs typeface="Calibri" panose="020F0502020204030204" pitchFamily="34" charset="0"/>
                <a:hlinkClick r:id="rId3"/>
              </a:rPr>
              <a:t>https://disabilityrightswi.org/wp-content/uploads/2022/04/DRW-Our-Voices-Our-Votes-4-2022-acc.pdf</a:t>
            </a:r>
            <a:endPar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26031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B80C-039E-4C13-9F30-E2005D85FC06}"/>
              </a:ext>
            </a:extLst>
          </p:cNvPr>
          <p:cNvSpPr>
            <a:spLocks noGrp="1"/>
          </p:cNvSpPr>
          <p:nvPr>
            <p:ph type="title"/>
          </p:nvPr>
        </p:nvSpPr>
        <p:spPr/>
        <p:txBody>
          <a:bodyPr/>
          <a:lstStyle/>
          <a:p>
            <a:r>
              <a:rPr lang="en-US" dirty="0"/>
              <a:t>Carey v WEC</a:t>
            </a:r>
            <a:br>
              <a:rPr lang="en-US" dirty="0"/>
            </a:br>
            <a:endParaRPr lang="en-US" dirty="0"/>
          </a:p>
        </p:txBody>
      </p:sp>
      <p:sp>
        <p:nvSpPr>
          <p:cNvPr id="3" name="Content Placeholder 2">
            <a:extLst>
              <a:ext uri="{FF2B5EF4-FFF2-40B4-BE49-F238E27FC236}">
                <a16:creationId xmlns:a16="http://schemas.microsoft.com/office/drawing/2014/main" id="{02AEDB09-EB74-4F9D-AFE5-9750ABA15CB4}"/>
              </a:ext>
            </a:extLst>
          </p:cNvPr>
          <p:cNvSpPr>
            <a:spLocks noGrp="1"/>
          </p:cNvSpPr>
          <p:nvPr>
            <p:ph idx="1"/>
          </p:nvPr>
        </p:nvSpPr>
        <p:spPr>
          <a:xfrm>
            <a:off x="677334" y="1447801"/>
            <a:ext cx="8847666" cy="4593562"/>
          </a:xfrm>
        </p:spPr>
        <p:txBody>
          <a:bodyPr>
            <a:normAutofit/>
          </a:bodyPr>
          <a:lstStyle/>
          <a:p>
            <a:r>
              <a:rPr lang="en-US" dirty="0"/>
              <a:t>August 31: Chief </a:t>
            </a:r>
            <a:r>
              <a:rPr lang="en-US" dirty="0">
                <a:solidFill>
                  <a:srgbClr val="0D0D0D"/>
                </a:solidFill>
                <a:ea typeface="MS Mincho" panose="02020609040205080304" pitchFamily="49" charset="-128"/>
                <a:cs typeface="Calibri" panose="020F0502020204030204" pitchFamily="34" charset="0"/>
              </a:rPr>
              <a:t>U.S. District Judge James Peterson’s order:  Confirmed the federal rights </a:t>
            </a:r>
            <a:r>
              <a:rPr lang="en-US" dirty="0"/>
              <a:t>of the four plaintiffs and of all disabled Wisconsin voters to receive assistance from a person of their choice to return their absentee ballots. </a:t>
            </a:r>
            <a:br>
              <a:rPr lang="en-US" dirty="0"/>
            </a:br>
            <a:br>
              <a:rPr lang="en-US" dirty="0"/>
            </a:br>
            <a:r>
              <a:rPr lang="en-US" dirty="0"/>
              <a:t>WEC was required to provide written instructions to all Wisconsin clerks stating that: </a:t>
            </a:r>
          </a:p>
          <a:p>
            <a:pPr marL="857250" lvl="2" indent="0">
              <a:buNone/>
            </a:pPr>
            <a:r>
              <a:rPr lang="en-US" sz="1500" dirty="0">
                <a:solidFill>
                  <a:srgbClr val="000000"/>
                </a:solidFill>
                <a:effectLst/>
                <a:ea typeface="Times New Roman" panose="02020603050405020304" pitchFamily="18" charset="0"/>
              </a:rPr>
              <a:t>Any Wisconsin voter who requires assistance with mailing or delivering their absentee ballot to the municipal clerk because of a disability must be permitted to receive such assistance by a person of the voter’s choice, other than the voter’s employer or agent of that employer or officer or agent of the voter’s union.</a:t>
            </a:r>
            <a:br>
              <a:rPr lang="en-US" sz="1500" dirty="0">
                <a:solidFill>
                  <a:srgbClr val="000000"/>
                </a:solidFill>
                <a:effectLst/>
                <a:ea typeface="Times New Roman" panose="02020603050405020304" pitchFamily="18" charset="0"/>
              </a:rPr>
            </a:br>
            <a:r>
              <a:rPr lang="en-US" sz="1500" dirty="0">
                <a:solidFill>
                  <a:srgbClr val="000000"/>
                </a:solidFill>
                <a:effectLst/>
                <a:ea typeface="Times New Roman" panose="02020603050405020304" pitchFamily="18" charset="0"/>
              </a:rPr>
              <a:t>Link to Guidance:</a:t>
            </a:r>
            <a:endParaRPr lang="en-US" sz="1500" dirty="0">
              <a:solidFill>
                <a:srgbClr val="000000"/>
              </a:solidFill>
              <a:effectLst/>
              <a:ea typeface="Calibri" panose="020F0502020204030204" pitchFamily="34" charset="0"/>
            </a:endParaRPr>
          </a:p>
          <a:p>
            <a:pPr lvl="2"/>
            <a:r>
              <a:rPr lang="en-US" u="sng" dirty="0">
                <a:hlinkClick r:id="rId2"/>
              </a:rPr>
              <a:t>Guidance on Absentee Ballot Return Options Under the Federal Voting Rights Act | Wisconsin Elections Commission</a:t>
            </a:r>
            <a:endParaRPr lang="en-US" u="sng" dirty="0"/>
          </a:p>
          <a:p>
            <a:r>
              <a:rPr lang="en-US" dirty="0"/>
              <a:t>Watch for DRW and DVC document explain absentee ballot return assistance for November 8</a:t>
            </a:r>
            <a:r>
              <a:rPr lang="en-US" baseline="30000" dirty="0"/>
              <a:t>th</a:t>
            </a:r>
            <a:r>
              <a:rPr lang="en-US" dirty="0"/>
              <a:t> election. </a:t>
            </a:r>
          </a:p>
          <a:p>
            <a:pPr marL="0" indent="0">
              <a:buNone/>
            </a:pPr>
            <a:endParaRPr lang="en-US" dirty="0"/>
          </a:p>
        </p:txBody>
      </p:sp>
    </p:spTree>
    <p:extLst>
      <p:ext uri="{BB962C8B-B14F-4D97-AF65-F5344CB8AC3E}">
        <p14:creationId xmlns:p14="http://schemas.microsoft.com/office/powerpoint/2010/main" val="71128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7221-45FE-4468-ABF4-4269662DF90B}"/>
              </a:ext>
            </a:extLst>
          </p:cNvPr>
          <p:cNvSpPr>
            <a:spLocks noGrp="1"/>
          </p:cNvSpPr>
          <p:nvPr>
            <p:ph type="title"/>
          </p:nvPr>
        </p:nvSpPr>
        <p:spPr>
          <a:xfrm>
            <a:off x="677333" y="609600"/>
            <a:ext cx="9405129" cy="990600"/>
          </a:xfrm>
        </p:spPr>
        <p:txBody>
          <a:bodyPr/>
          <a:lstStyle/>
          <a:p>
            <a:r>
              <a:rPr lang="en-US" dirty="0"/>
              <a:t>Speaking Out for Voting Rights</a:t>
            </a:r>
            <a:endParaRPr lang="en-US" b="1" dirty="0"/>
          </a:p>
        </p:txBody>
      </p:sp>
      <p:sp>
        <p:nvSpPr>
          <p:cNvPr id="3" name="Content Placeholder 2">
            <a:extLst>
              <a:ext uri="{FF2B5EF4-FFF2-40B4-BE49-F238E27FC236}">
                <a16:creationId xmlns:a16="http://schemas.microsoft.com/office/drawing/2014/main" id="{87BE1A83-6516-41E4-84BE-46B1082CFD60}"/>
              </a:ext>
            </a:extLst>
          </p:cNvPr>
          <p:cNvSpPr>
            <a:spLocks noGrp="1"/>
          </p:cNvSpPr>
          <p:nvPr>
            <p:ph idx="1"/>
          </p:nvPr>
        </p:nvSpPr>
        <p:spPr>
          <a:xfrm>
            <a:off x="677334" y="1813035"/>
            <a:ext cx="8596668" cy="4228328"/>
          </a:xfrm>
        </p:spPr>
        <p:txBody>
          <a:bodyPr>
            <a:normAutofit fontScale="92500" lnSpcReduction="20000"/>
          </a:bodyPr>
          <a:lstStyle/>
          <a:p>
            <a:pPr>
              <a:spcBef>
                <a:spcPts val="0"/>
              </a:spcBef>
              <a:spcAft>
                <a:spcPts val="200"/>
              </a:spcAft>
            </a:pPr>
            <a:r>
              <a:rPr lang="en-US" sz="2600" dirty="0">
                <a:solidFill>
                  <a:srgbClr val="2A3330"/>
                </a:solidFill>
                <a:ea typeface="Calibri" panose="020F0502020204030204" pitchFamily="34" charset="0"/>
                <a:cs typeface="Calibri" panose="020F0502020204030204" pitchFamily="34" charset="0"/>
              </a:rPr>
              <a:t>E</a:t>
            </a:r>
            <a:r>
              <a:rPr lang="en-US" sz="2600" dirty="0">
                <a:solidFill>
                  <a:srgbClr val="2A3330"/>
                </a:solidFill>
                <a:effectLst/>
                <a:ea typeface="Calibri" panose="020F0502020204030204" pitchFamily="34" charset="0"/>
                <a:cs typeface="Calibri" panose="020F0502020204030204" pitchFamily="34" charset="0"/>
              </a:rPr>
              <a:t>levate the voices of voters impacted</a:t>
            </a:r>
            <a:endParaRPr lang="en-US" sz="2600" dirty="0">
              <a:solidFill>
                <a:srgbClr val="000000"/>
              </a:solidFill>
              <a:effectLst/>
              <a:ea typeface="Calibri" panose="020F0502020204030204" pitchFamily="34" charset="0"/>
              <a:cs typeface="Calibri" panose="020F0502020204030204" pitchFamily="34" charset="0"/>
            </a:endParaRPr>
          </a:p>
          <a:p>
            <a:pPr>
              <a:spcBef>
                <a:spcPts val="0"/>
              </a:spcBef>
              <a:spcAft>
                <a:spcPts val="200"/>
              </a:spcAft>
            </a:pPr>
            <a:r>
              <a:rPr lang="en-US" sz="2600" dirty="0">
                <a:solidFill>
                  <a:srgbClr val="2A3330"/>
                </a:solidFill>
                <a:effectLst/>
                <a:ea typeface="Calibri" panose="020F0502020204030204" pitchFamily="34" charset="0"/>
                <a:cs typeface="Calibri" panose="020F0502020204030204" pitchFamily="34" charset="0"/>
              </a:rPr>
              <a:t>Testimony at legislative hearings &amp; WEC meetings</a:t>
            </a:r>
          </a:p>
          <a:p>
            <a:pPr>
              <a:spcBef>
                <a:spcPts val="0"/>
              </a:spcBef>
              <a:spcAft>
                <a:spcPts val="200"/>
              </a:spcAft>
            </a:pPr>
            <a:r>
              <a:rPr lang="en-US" sz="2600" dirty="0">
                <a:solidFill>
                  <a:srgbClr val="2A3330"/>
                </a:solidFill>
                <a:effectLst/>
                <a:ea typeface="Calibri" panose="020F0502020204030204" pitchFamily="34" charset="0"/>
                <a:cs typeface="Calibri" panose="020F0502020204030204" pitchFamily="34" charset="0"/>
                <a:hlinkClick r:id="rId3"/>
              </a:rPr>
              <a:t>Press events</a:t>
            </a:r>
            <a:r>
              <a:rPr lang="en-US" sz="2600" dirty="0">
                <a:solidFill>
                  <a:srgbClr val="2A3330"/>
                </a:solidFill>
                <a:effectLst/>
                <a:ea typeface="Calibri" panose="020F0502020204030204" pitchFamily="34" charset="0"/>
                <a:cs typeface="Calibri" panose="020F0502020204030204" pitchFamily="34" charset="0"/>
              </a:rPr>
              <a:t> </a:t>
            </a:r>
          </a:p>
          <a:p>
            <a:pPr>
              <a:spcBef>
                <a:spcPts val="0"/>
              </a:spcBef>
              <a:spcAft>
                <a:spcPts val="200"/>
              </a:spcAft>
            </a:pPr>
            <a:r>
              <a:rPr lang="en-US" sz="2600" dirty="0">
                <a:solidFill>
                  <a:srgbClr val="2A3330"/>
                </a:solidFill>
                <a:ea typeface="Calibri" panose="020F0502020204030204" pitchFamily="34" charset="0"/>
                <a:cs typeface="Calibri" panose="020F0502020204030204" pitchFamily="34" charset="0"/>
                <a:hlinkClick r:id="rId4"/>
              </a:rPr>
              <a:t>Sign on Statements</a:t>
            </a:r>
            <a:endParaRPr lang="en-US" sz="2600" dirty="0">
              <a:solidFill>
                <a:srgbClr val="000000"/>
              </a:solidFill>
              <a:effectLst/>
              <a:ea typeface="Calibri" panose="020F0502020204030204" pitchFamily="34" charset="0"/>
              <a:cs typeface="Calibri" panose="020F0502020204030204" pitchFamily="34" charset="0"/>
            </a:endParaRPr>
          </a:p>
          <a:p>
            <a:pPr>
              <a:spcBef>
                <a:spcPts val="0"/>
              </a:spcBef>
              <a:spcAft>
                <a:spcPts val="200"/>
              </a:spcAft>
            </a:pPr>
            <a:r>
              <a:rPr lang="en-US" sz="2600" dirty="0">
                <a:solidFill>
                  <a:srgbClr val="2A3330"/>
                </a:solidFill>
                <a:effectLst/>
                <a:ea typeface="Calibri" panose="020F0502020204030204" pitchFamily="34" charset="0"/>
                <a:cs typeface="Calibri" panose="020F0502020204030204" pitchFamily="34" charset="0"/>
              </a:rPr>
              <a:t>Letters to the editor</a:t>
            </a:r>
            <a:endParaRPr lang="en-US" sz="2600" dirty="0">
              <a:solidFill>
                <a:srgbClr val="000000"/>
              </a:solidFill>
              <a:effectLst/>
              <a:ea typeface="Calibri" panose="020F0502020204030204" pitchFamily="34" charset="0"/>
              <a:cs typeface="Calibri" panose="020F0502020204030204" pitchFamily="34" charset="0"/>
            </a:endParaRPr>
          </a:p>
          <a:p>
            <a:pPr>
              <a:spcBef>
                <a:spcPts val="0"/>
              </a:spcBef>
              <a:spcAft>
                <a:spcPts val="200"/>
              </a:spcAft>
            </a:pPr>
            <a:r>
              <a:rPr lang="en-US" sz="2600" dirty="0">
                <a:solidFill>
                  <a:srgbClr val="2A3330"/>
                </a:solidFill>
                <a:effectLst/>
                <a:ea typeface="Calibri" panose="020F0502020204030204" pitchFamily="34" charset="0"/>
                <a:cs typeface="Calibri" panose="020F0502020204030204" pitchFamily="34" charset="0"/>
              </a:rPr>
              <a:t>Earned media</a:t>
            </a:r>
            <a:endParaRPr lang="en-US" sz="2600" dirty="0">
              <a:solidFill>
                <a:srgbClr val="000000"/>
              </a:solidFill>
              <a:effectLst/>
              <a:ea typeface="Calibri" panose="020F0502020204030204" pitchFamily="34" charset="0"/>
              <a:cs typeface="Calibri" panose="020F0502020204030204" pitchFamily="34" charset="0"/>
            </a:endParaRPr>
          </a:p>
          <a:p>
            <a:pPr>
              <a:spcBef>
                <a:spcPts val="0"/>
              </a:spcBef>
              <a:spcAft>
                <a:spcPts val="200"/>
              </a:spcAft>
            </a:pPr>
            <a:r>
              <a:rPr lang="en-US" sz="2600" dirty="0">
                <a:solidFill>
                  <a:srgbClr val="2A3330"/>
                </a:solidFill>
                <a:effectLst/>
                <a:ea typeface="Calibri" panose="020F0502020204030204" pitchFamily="34" charset="0"/>
                <a:cs typeface="Calibri" panose="020F0502020204030204" pitchFamily="34" charset="0"/>
              </a:rPr>
              <a:t>Voter statements (</a:t>
            </a:r>
            <a:r>
              <a:rPr lang="en-US" sz="2600" dirty="0">
                <a:solidFill>
                  <a:srgbClr val="2A3330"/>
                </a:solidFill>
                <a:effectLst/>
                <a:ea typeface="Calibri" panose="020F0502020204030204" pitchFamily="34" charset="0"/>
                <a:cs typeface="Calibri" panose="020F0502020204030204" pitchFamily="34" charset="0"/>
                <a:hlinkClick r:id="rId5"/>
              </a:rPr>
              <a:t>Voting Rights Are Human Rights</a:t>
            </a:r>
            <a:r>
              <a:rPr lang="en-US" sz="2600" dirty="0">
                <a:solidFill>
                  <a:srgbClr val="2A3330"/>
                </a:solidFill>
                <a:effectLst/>
                <a:ea typeface="Calibri" panose="020F0502020204030204" pitchFamily="34" charset="0"/>
                <a:cs typeface="Calibri" panose="020F0502020204030204" pitchFamily="34" charset="0"/>
              </a:rPr>
              <a:t>)</a:t>
            </a:r>
            <a:endParaRPr lang="en-US" sz="2600" dirty="0">
              <a:solidFill>
                <a:srgbClr val="000000"/>
              </a:solidFill>
              <a:effectLst/>
              <a:ea typeface="Calibri" panose="020F0502020204030204" pitchFamily="34" charset="0"/>
              <a:cs typeface="Calibri" panose="020F0502020204030204" pitchFamily="34" charset="0"/>
            </a:endParaRPr>
          </a:p>
          <a:p>
            <a:pPr>
              <a:spcBef>
                <a:spcPts val="0"/>
              </a:spcBef>
              <a:spcAft>
                <a:spcPts val="200"/>
              </a:spcAft>
            </a:pPr>
            <a:r>
              <a:rPr lang="en-US" sz="2600" dirty="0">
                <a:solidFill>
                  <a:srgbClr val="2A3330"/>
                </a:solidFill>
                <a:effectLst/>
                <a:ea typeface="Calibri" panose="020F0502020204030204" pitchFamily="34" charset="0"/>
                <a:cs typeface="Calibri" panose="020F0502020204030204" pitchFamily="34" charset="0"/>
              </a:rPr>
              <a:t>Surveys</a:t>
            </a:r>
          </a:p>
          <a:p>
            <a:pPr>
              <a:spcBef>
                <a:spcPts val="0"/>
              </a:spcBef>
              <a:spcAft>
                <a:spcPts val="200"/>
              </a:spcAft>
            </a:pPr>
            <a:r>
              <a:rPr lang="en-US" sz="2600" dirty="0">
                <a:solidFill>
                  <a:srgbClr val="2A3330"/>
                </a:solidFill>
                <a:effectLst/>
                <a:ea typeface="Calibri" panose="020F0502020204030204" pitchFamily="34" charset="0"/>
                <a:cs typeface="Calibri" panose="020F0502020204030204" pitchFamily="34" charset="0"/>
              </a:rPr>
              <a:t>Social media, including </a:t>
            </a:r>
            <a:r>
              <a:rPr lang="en-US" sz="2600" dirty="0">
                <a:solidFill>
                  <a:srgbClr val="2A3330"/>
                </a:solidFill>
                <a:effectLst/>
                <a:ea typeface="Calibri" panose="020F0502020204030204" pitchFamily="34" charset="0"/>
                <a:cs typeface="Calibri" panose="020F0502020204030204" pitchFamily="34" charset="0"/>
                <a:hlinkClick r:id="rId6"/>
              </a:rPr>
              <a:t>voter spotlights</a:t>
            </a:r>
            <a:endParaRPr lang="en-US" sz="2600" dirty="0">
              <a:solidFill>
                <a:srgbClr val="000000"/>
              </a:solidFill>
              <a:effectLst/>
              <a:ea typeface="Calibri" panose="020F0502020204030204" pitchFamily="34" charset="0"/>
              <a:cs typeface="Calibri" panose="020F0502020204030204" pitchFamily="34" charset="0"/>
            </a:endParaRPr>
          </a:p>
          <a:p>
            <a:pPr>
              <a:spcBef>
                <a:spcPts val="0"/>
              </a:spcBef>
              <a:spcAft>
                <a:spcPts val="200"/>
              </a:spcAft>
            </a:pPr>
            <a:r>
              <a:rPr lang="en-US" sz="2600" dirty="0">
                <a:solidFill>
                  <a:srgbClr val="2A3330"/>
                </a:solidFill>
                <a:effectLst/>
                <a:ea typeface="Calibri" panose="020F0502020204030204" pitchFamily="34" charset="0"/>
                <a:cs typeface="Calibri" panose="020F0502020204030204" pitchFamily="34" charset="0"/>
              </a:rPr>
              <a:t>DRW/ DVC provides legislative analysis, support, and advocacy training</a:t>
            </a:r>
          </a:p>
          <a:p>
            <a:pPr>
              <a:spcBef>
                <a:spcPts val="0"/>
              </a:spcBef>
              <a:spcAft>
                <a:spcPts val="200"/>
              </a:spcAft>
            </a:pPr>
            <a:r>
              <a:rPr lang="en-US" sz="2600" dirty="0">
                <a:solidFill>
                  <a:srgbClr val="2A3330"/>
                </a:solidFill>
                <a:ea typeface="Calibri" panose="020F0502020204030204" pitchFamily="34" charset="0"/>
                <a:cs typeface="Calibri" panose="020F0502020204030204" pitchFamily="34" charset="0"/>
              </a:rPr>
              <a:t>Coalition work and partnerships</a:t>
            </a:r>
            <a:endParaRPr lang="en-US" sz="2600" dirty="0">
              <a:solidFill>
                <a:srgbClr val="000000"/>
              </a:solidFill>
              <a:effectLst/>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16142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EA1D-5066-461B-ADB2-628182A3D81D}"/>
              </a:ext>
            </a:extLst>
          </p:cNvPr>
          <p:cNvSpPr>
            <a:spLocks noGrp="1"/>
          </p:cNvSpPr>
          <p:nvPr>
            <p:ph type="title"/>
          </p:nvPr>
        </p:nvSpPr>
        <p:spPr/>
        <p:txBody>
          <a:bodyPr/>
          <a:lstStyle/>
          <a:p>
            <a:r>
              <a:rPr lang="en-US" dirty="0"/>
              <a:t>Training &amp; Outreach to Voters, Service Providers, Election Officials</a:t>
            </a:r>
          </a:p>
        </p:txBody>
      </p:sp>
      <p:sp>
        <p:nvSpPr>
          <p:cNvPr id="3" name="Content Placeholder 2">
            <a:extLst>
              <a:ext uri="{FF2B5EF4-FFF2-40B4-BE49-F238E27FC236}">
                <a16:creationId xmlns:a16="http://schemas.microsoft.com/office/drawing/2014/main" id="{2CF61D48-E74D-4828-822E-9A9BD0A94901}"/>
              </a:ext>
            </a:extLst>
          </p:cNvPr>
          <p:cNvSpPr>
            <a:spLocks noGrp="1"/>
          </p:cNvSpPr>
          <p:nvPr>
            <p:ph idx="1"/>
          </p:nvPr>
        </p:nvSpPr>
        <p:spPr>
          <a:xfrm>
            <a:off x="677334" y="2160589"/>
            <a:ext cx="9685866" cy="4087811"/>
          </a:xfrm>
        </p:spPr>
        <p:txBody>
          <a:bodyPr>
            <a:normAutofit lnSpcReduction="10000"/>
          </a:bodyPr>
          <a:lstStyle/>
          <a:p>
            <a:r>
              <a:rPr lang="en-US" sz="2800" dirty="0"/>
              <a:t>Know your rights: education re federal &amp; state laws</a:t>
            </a:r>
          </a:p>
          <a:p>
            <a:r>
              <a:rPr lang="en-US" sz="2800" dirty="0"/>
              <a:t>Guardianship and voting rights</a:t>
            </a:r>
          </a:p>
          <a:p>
            <a:r>
              <a:rPr lang="en-US" sz="2800" dirty="0"/>
              <a:t>Voting Rights of people with criminal convictions</a:t>
            </a:r>
          </a:p>
          <a:p>
            <a:r>
              <a:rPr lang="en-US" sz="2800" dirty="0"/>
              <a:t>Voting rights of care facility residents</a:t>
            </a:r>
          </a:p>
          <a:p>
            <a:r>
              <a:rPr lang="en-US" sz="2800" dirty="0"/>
              <a:t>Collaboration with allies</a:t>
            </a:r>
          </a:p>
          <a:p>
            <a:r>
              <a:rPr lang="en-US" sz="2800" dirty="0"/>
              <a:t>Partner with WEC to provide resources and training on accessibility and accommodations; polling place accessibility audits</a:t>
            </a:r>
          </a:p>
          <a:p>
            <a:endParaRPr lang="en-US" dirty="0"/>
          </a:p>
          <a:p>
            <a:endParaRPr lang="en-US" dirty="0"/>
          </a:p>
        </p:txBody>
      </p:sp>
    </p:spTree>
    <p:extLst>
      <p:ext uri="{BB962C8B-B14F-4D97-AF65-F5344CB8AC3E}">
        <p14:creationId xmlns:p14="http://schemas.microsoft.com/office/powerpoint/2010/main" val="71928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04EC-6E89-4ADA-93B9-2C7B4B0AC72B}"/>
              </a:ext>
            </a:extLst>
          </p:cNvPr>
          <p:cNvSpPr>
            <a:spLocks noGrp="1"/>
          </p:cNvSpPr>
          <p:nvPr>
            <p:ph type="title"/>
          </p:nvPr>
        </p:nvSpPr>
        <p:spPr/>
        <p:txBody>
          <a:bodyPr/>
          <a:lstStyle/>
          <a:p>
            <a:r>
              <a:rPr lang="en-US" dirty="0"/>
              <a:t>Federal Voter Accessibility Laws</a:t>
            </a:r>
          </a:p>
        </p:txBody>
      </p:sp>
      <p:sp>
        <p:nvSpPr>
          <p:cNvPr id="3" name="Content Placeholder 2">
            <a:extLst>
              <a:ext uri="{FF2B5EF4-FFF2-40B4-BE49-F238E27FC236}">
                <a16:creationId xmlns:a16="http://schemas.microsoft.com/office/drawing/2014/main" id="{B52372C5-551C-40A9-B2E9-A3249F2257F2}"/>
              </a:ext>
            </a:extLst>
          </p:cNvPr>
          <p:cNvSpPr>
            <a:spLocks noGrp="1"/>
          </p:cNvSpPr>
          <p:nvPr>
            <p:ph idx="1"/>
          </p:nvPr>
        </p:nvSpPr>
        <p:spPr>
          <a:xfrm>
            <a:off x="677334" y="1930401"/>
            <a:ext cx="9304866" cy="4110962"/>
          </a:xfrm>
        </p:spPr>
        <p:txBody>
          <a:bodyPr/>
          <a:lstStyle/>
          <a:p>
            <a:r>
              <a:rPr lang="en-US" sz="2800" dirty="0">
                <a:solidFill>
                  <a:schemeClr val="tx1"/>
                </a:solidFill>
              </a:rPr>
              <a:t>Voting Rights Act (VRA) of 1965</a:t>
            </a:r>
          </a:p>
          <a:p>
            <a:r>
              <a:rPr lang="en-US" sz="2800" dirty="0">
                <a:solidFill>
                  <a:schemeClr val="tx1"/>
                </a:solidFill>
              </a:rPr>
              <a:t>Voting Accessibility for the Elderly &amp; Handicapped Act (VAEHA) of 1984</a:t>
            </a:r>
          </a:p>
          <a:p>
            <a:r>
              <a:rPr lang="en-US" sz="2800" dirty="0">
                <a:solidFill>
                  <a:schemeClr val="tx1"/>
                </a:solidFill>
              </a:rPr>
              <a:t>The Americans with Disabilities Act (ADA) of 1990</a:t>
            </a:r>
          </a:p>
          <a:p>
            <a:r>
              <a:rPr lang="en-US" sz="2800" dirty="0">
                <a:solidFill>
                  <a:schemeClr val="tx1"/>
                </a:solidFill>
              </a:rPr>
              <a:t>National Voter Registration Act (NVRA or Motor Voter) of 1993</a:t>
            </a:r>
          </a:p>
          <a:p>
            <a:r>
              <a:rPr lang="en-US" sz="2800" dirty="0">
                <a:solidFill>
                  <a:schemeClr val="tx1"/>
                </a:solidFill>
              </a:rPr>
              <a:t>Help America Vote Act (HAVA) of 2002</a:t>
            </a:r>
          </a:p>
          <a:p>
            <a:endParaRPr lang="en-US" sz="2800" dirty="0">
              <a:solidFill>
                <a:schemeClr val="tx1"/>
              </a:solidFill>
            </a:endParaRPr>
          </a:p>
          <a:p>
            <a:endParaRPr lang="en-US" dirty="0"/>
          </a:p>
        </p:txBody>
      </p:sp>
    </p:spTree>
    <p:extLst>
      <p:ext uri="{BB962C8B-B14F-4D97-AF65-F5344CB8AC3E}">
        <p14:creationId xmlns:p14="http://schemas.microsoft.com/office/powerpoint/2010/main" val="82328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227C-3524-4A34-B525-40F01E9316AD}"/>
              </a:ext>
            </a:extLst>
          </p:cNvPr>
          <p:cNvSpPr>
            <a:spLocks noGrp="1"/>
          </p:cNvSpPr>
          <p:nvPr>
            <p:ph type="title"/>
          </p:nvPr>
        </p:nvSpPr>
        <p:spPr/>
        <p:txBody>
          <a:bodyPr/>
          <a:lstStyle/>
          <a:p>
            <a:r>
              <a:rPr lang="en-US" dirty="0"/>
              <a:t>Voting Rights Act</a:t>
            </a:r>
          </a:p>
        </p:txBody>
      </p:sp>
      <p:sp>
        <p:nvSpPr>
          <p:cNvPr id="3" name="Content Placeholder 2">
            <a:extLst>
              <a:ext uri="{FF2B5EF4-FFF2-40B4-BE49-F238E27FC236}">
                <a16:creationId xmlns:a16="http://schemas.microsoft.com/office/drawing/2014/main" id="{FC77B09A-8730-4328-9D07-73B9150E6785}"/>
              </a:ext>
            </a:extLst>
          </p:cNvPr>
          <p:cNvSpPr>
            <a:spLocks noGrp="1"/>
          </p:cNvSpPr>
          <p:nvPr>
            <p:ph idx="1"/>
          </p:nvPr>
        </p:nvSpPr>
        <p:spPr>
          <a:xfrm>
            <a:off x="677334" y="1752601"/>
            <a:ext cx="8596668" cy="4288762"/>
          </a:xfrm>
        </p:spPr>
        <p:txBody>
          <a:bodyPr/>
          <a:lstStyle/>
          <a:p>
            <a:r>
              <a:rPr lang="en-US" sz="2400" dirty="0"/>
              <a:t>Provides for voters who need assistance to vote by reason of blindness, disability, or inability to read or write. </a:t>
            </a:r>
          </a:p>
          <a:p>
            <a:r>
              <a:rPr lang="en-US" sz="2400" dirty="0"/>
              <a:t>Any such voter may be given assistance by a person of the voter's choice, other than the voter's employer or agent of the employer or officer or agent of the voter's union.</a:t>
            </a:r>
          </a:p>
          <a:p>
            <a:pPr lvl="0"/>
            <a:r>
              <a:rPr lang="en-US" sz="2400" dirty="0"/>
              <a:t>Prohibits conditioning the right to vote on a citizen being able to read or write, attaining a particular level of education, or passing an interpretation “test.”</a:t>
            </a:r>
          </a:p>
          <a:p>
            <a:endParaRPr lang="en-US" dirty="0"/>
          </a:p>
        </p:txBody>
      </p:sp>
    </p:spTree>
    <p:extLst>
      <p:ext uri="{BB962C8B-B14F-4D97-AF65-F5344CB8AC3E}">
        <p14:creationId xmlns:p14="http://schemas.microsoft.com/office/powerpoint/2010/main" val="340916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1C28-C8E5-4758-BC7D-95CCE002DF5A}"/>
              </a:ext>
            </a:extLst>
          </p:cNvPr>
          <p:cNvSpPr>
            <a:spLocks noGrp="1"/>
          </p:cNvSpPr>
          <p:nvPr>
            <p:ph type="title"/>
          </p:nvPr>
        </p:nvSpPr>
        <p:spPr/>
        <p:txBody>
          <a:bodyPr/>
          <a:lstStyle/>
          <a:p>
            <a:r>
              <a:rPr lang="en-US" dirty="0"/>
              <a:t>Voting Accessibility for the Elderly and Handicapped Act of 1984</a:t>
            </a:r>
          </a:p>
        </p:txBody>
      </p:sp>
      <p:sp>
        <p:nvSpPr>
          <p:cNvPr id="3" name="Content Placeholder 2">
            <a:extLst>
              <a:ext uri="{FF2B5EF4-FFF2-40B4-BE49-F238E27FC236}">
                <a16:creationId xmlns:a16="http://schemas.microsoft.com/office/drawing/2014/main" id="{3E853BC2-50B0-4D5C-B881-73C9E800C7A8}"/>
              </a:ext>
            </a:extLst>
          </p:cNvPr>
          <p:cNvSpPr>
            <a:spLocks noGrp="1"/>
          </p:cNvSpPr>
          <p:nvPr>
            <p:ph idx="1"/>
          </p:nvPr>
        </p:nvSpPr>
        <p:spPr/>
        <p:txBody>
          <a:bodyPr/>
          <a:lstStyle/>
          <a:p>
            <a:pPr lvl="0"/>
            <a:r>
              <a:rPr lang="en-US" sz="2400" dirty="0"/>
              <a:t>Requires accessible polling places in federal elections for elderly individuals and people with disabilities, pre-dating the ADA. </a:t>
            </a:r>
          </a:p>
          <a:p>
            <a:pPr lvl="0"/>
            <a:r>
              <a:rPr lang="en-US" sz="2400" dirty="0"/>
              <a:t>Where no accessible location is available to serve as a polling place, voters must be provided an alternate means of voting on Election Day.</a:t>
            </a:r>
          </a:p>
          <a:p>
            <a:pPr lvl="0"/>
            <a:r>
              <a:rPr lang="en-US" sz="2400" dirty="0"/>
              <a:t>Creates the right for voters to request to be moved up in line. Voters who are not moved to the front of the line must be in some way accommodated.</a:t>
            </a:r>
          </a:p>
          <a:p>
            <a:endParaRPr lang="en-US" dirty="0"/>
          </a:p>
        </p:txBody>
      </p:sp>
    </p:spTree>
    <p:extLst>
      <p:ext uri="{BB962C8B-B14F-4D97-AF65-F5344CB8AC3E}">
        <p14:creationId xmlns:p14="http://schemas.microsoft.com/office/powerpoint/2010/main" val="399204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2D10-169B-4730-A182-0C18C71EE83E}"/>
              </a:ext>
            </a:extLst>
          </p:cNvPr>
          <p:cNvSpPr>
            <a:spLocks noGrp="1"/>
          </p:cNvSpPr>
          <p:nvPr>
            <p:ph type="title"/>
          </p:nvPr>
        </p:nvSpPr>
        <p:spPr/>
        <p:txBody>
          <a:bodyPr/>
          <a:lstStyle/>
          <a:p>
            <a:r>
              <a:rPr lang="en-US" dirty="0"/>
              <a:t>ADA and Voter Access</a:t>
            </a:r>
          </a:p>
        </p:txBody>
      </p:sp>
      <p:sp>
        <p:nvSpPr>
          <p:cNvPr id="3" name="Content Placeholder 2">
            <a:extLst>
              <a:ext uri="{FF2B5EF4-FFF2-40B4-BE49-F238E27FC236}">
                <a16:creationId xmlns:a16="http://schemas.microsoft.com/office/drawing/2014/main" id="{F8E1E26C-3142-4FBB-AF81-6C4FA2A46595}"/>
              </a:ext>
            </a:extLst>
          </p:cNvPr>
          <p:cNvSpPr>
            <a:spLocks noGrp="1"/>
          </p:cNvSpPr>
          <p:nvPr>
            <p:ph idx="1"/>
          </p:nvPr>
        </p:nvSpPr>
        <p:spPr>
          <a:xfrm>
            <a:off x="677334" y="1600201"/>
            <a:ext cx="8596668" cy="4441162"/>
          </a:xfrm>
        </p:spPr>
        <p:txBody>
          <a:bodyPr>
            <a:normAutofit lnSpcReduction="10000"/>
          </a:bodyPr>
          <a:lstStyle/>
          <a:p>
            <a:r>
              <a:rPr lang="en-US" sz="2400" dirty="0"/>
              <a:t>Title II of the ADA requires state and local governments (“public entities”) to ensure that people with disabilities have a full and equal opportunity to vote.  </a:t>
            </a:r>
          </a:p>
          <a:p>
            <a:pPr lvl="0"/>
            <a:r>
              <a:rPr lang="en-US" sz="2400" dirty="0"/>
              <a:t>The ADA’s provisions apply to all aspects of voting, including voter registration, site selection, and the casting of ballots, whether on Election Day or during an early voting process.</a:t>
            </a:r>
          </a:p>
          <a:p>
            <a:pPr lvl="0"/>
            <a:r>
              <a:rPr lang="en-US" sz="2400" dirty="0"/>
              <a:t>Every option available to voters must be fully accessible to all voters, including in person and remote voting options.</a:t>
            </a:r>
          </a:p>
          <a:p>
            <a:r>
              <a:rPr lang="en-US" sz="2400" dirty="0"/>
              <a:t>Accommodations, like curbside voting and moving up in line, should be used and must be used in some situations.</a:t>
            </a:r>
          </a:p>
          <a:p>
            <a:pPr marL="0" indent="0">
              <a:buNone/>
            </a:pPr>
            <a:endParaRPr lang="en-US" dirty="0"/>
          </a:p>
        </p:txBody>
      </p:sp>
    </p:spTree>
    <p:extLst>
      <p:ext uri="{BB962C8B-B14F-4D97-AF65-F5344CB8AC3E}">
        <p14:creationId xmlns:p14="http://schemas.microsoft.com/office/powerpoint/2010/main" val="3329103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98E0-9ECC-4D52-B933-2B28FAF5E852}"/>
              </a:ext>
            </a:extLst>
          </p:cNvPr>
          <p:cNvSpPr>
            <a:spLocks noGrp="1"/>
          </p:cNvSpPr>
          <p:nvPr>
            <p:ph type="title"/>
          </p:nvPr>
        </p:nvSpPr>
        <p:spPr/>
        <p:txBody>
          <a:bodyPr/>
          <a:lstStyle/>
          <a:p>
            <a:r>
              <a:rPr lang="en-US" dirty="0"/>
              <a:t>National Voter Registration Act - Motor Voter and Disability</a:t>
            </a:r>
          </a:p>
        </p:txBody>
      </p:sp>
      <p:sp>
        <p:nvSpPr>
          <p:cNvPr id="3" name="Content Placeholder 2">
            <a:extLst>
              <a:ext uri="{FF2B5EF4-FFF2-40B4-BE49-F238E27FC236}">
                <a16:creationId xmlns:a16="http://schemas.microsoft.com/office/drawing/2014/main" id="{CDE1D78B-4C93-4B0A-86E2-ADBFAFCB8335}"/>
              </a:ext>
            </a:extLst>
          </p:cNvPr>
          <p:cNvSpPr>
            <a:spLocks noGrp="1"/>
          </p:cNvSpPr>
          <p:nvPr>
            <p:ph idx="1"/>
          </p:nvPr>
        </p:nvSpPr>
        <p:spPr>
          <a:xfrm>
            <a:off x="677334" y="2133599"/>
            <a:ext cx="8596668" cy="3907763"/>
          </a:xfrm>
        </p:spPr>
        <p:txBody>
          <a:bodyPr>
            <a:normAutofit fontScale="92500" lnSpcReduction="20000"/>
          </a:bodyPr>
          <a:lstStyle/>
          <a:p>
            <a:pPr lvl="0"/>
            <a:r>
              <a:rPr lang="en-US" sz="2400" dirty="0"/>
              <a:t>Aims, among other things, to increase the historically low registration rates of persons with disabilities. </a:t>
            </a:r>
          </a:p>
          <a:p>
            <a:pPr lvl="0"/>
            <a:r>
              <a:rPr lang="en-US" sz="2400" dirty="0"/>
              <a:t>Requires all offices that provide public assistance or state-funded programs that primarily serve persons with disabilities to also provide the opportunity to register to vote in federal elections.  </a:t>
            </a:r>
          </a:p>
          <a:p>
            <a:pPr lvl="0"/>
            <a:r>
              <a:rPr lang="en-US" sz="2400" dirty="0"/>
              <a:t>Wisconsin is one of 6 states exempt from Motor Voter, as we have same day registration at polling places.</a:t>
            </a:r>
          </a:p>
          <a:p>
            <a:pPr lvl="0"/>
            <a:r>
              <a:rPr lang="en-US" sz="2400" dirty="0"/>
              <a:t>Always a best practice, even in states that offer same day registration.</a:t>
            </a:r>
          </a:p>
          <a:p>
            <a:pPr lvl="0"/>
            <a:endParaRPr lang="en-US" dirty="0"/>
          </a:p>
          <a:p>
            <a:pPr marL="0" lvl="0" indent="0">
              <a:buNone/>
            </a:pPr>
            <a:r>
              <a:rPr lang="en-US" i="1" dirty="0">
                <a:hlinkClick r:id="rId2"/>
              </a:rPr>
              <a:t>The National Voter Registration Act Of 1993 (NVRA) (justice.gov)</a:t>
            </a:r>
            <a:endParaRPr lang="en-US" i="1" dirty="0"/>
          </a:p>
          <a:p>
            <a:pPr marL="0" indent="0">
              <a:buNone/>
            </a:pPr>
            <a:endParaRPr lang="en-US" dirty="0"/>
          </a:p>
        </p:txBody>
      </p:sp>
    </p:spTree>
    <p:extLst>
      <p:ext uri="{BB962C8B-B14F-4D97-AF65-F5344CB8AC3E}">
        <p14:creationId xmlns:p14="http://schemas.microsoft.com/office/powerpoint/2010/main" val="1822979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9026-C043-401A-AE46-16180CF9A794}"/>
              </a:ext>
            </a:extLst>
          </p:cNvPr>
          <p:cNvSpPr>
            <a:spLocks noGrp="1"/>
          </p:cNvSpPr>
          <p:nvPr>
            <p:ph type="title"/>
          </p:nvPr>
        </p:nvSpPr>
        <p:spPr/>
        <p:txBody>
          <a:bodyPr/>
          <a:lstStyle/>
          <a:p>
            <a:r>
              <a:rPr lang="en-US" dirty="0"/>
              <a:t>Help America Vote Act</a:t>
            </a:r>
          </a:p>
        </p:txBody>
      </p:sp>
      <p:sp>
        <p:nvSpPr>
          <p:cNvPr id="3" name="Content Placeholder 2">
            <a:extLst>
              <a:ext uri="{FF2B5EF4-FFF2-40B4-BE49-F238E27FC236}">
                <a16:creationId xmlns:a16="http://schemas.microsoft.com/office/drawing/2014/main" id="{3D5F9E27-35CC-47BF-A3C2-E2615F74D3FD}"/>
              </a:ext>
            </a:extLst>
          </p:cNvPr>
          <p:cNvSpPr>
            <a:spLocks noGrp="1"/>
          </p:cNvSpPr>
          <p:nvPr>
            <p:ph idx="1"/>
          </p:nvPr>
        </p:nvSpPr>
        <p:spPr>
          <a:xfrm>
            <a:off x="677334" y="1828801"/>
            <a:ext cx="8596668" cy="4212562"/>
          </a:xfrm>
        </p:spPr>
        <p:txBody>
          <a:bodyPr>
            <a:normAutofit/>
          </a:bodyPr>
          <a:lstStyle/>
          <a:p>
            <a:r>
              <a:rPr lang="en-US" sz="2400" dirty="0"/>
              <a:t>Guarantees all voters the right to a private and independent ballot.</a:t>
            </a:r>
          </a:p>
          <a:p>
            <a:r>
              <a:rPr lang="en-US" sz="2400" dirty="0"/>
              <a:t>Jurisdictions responsible for conducting federal elections have to provide at least </a:t>
            </a:r>
            <a:r>
              <a:rPr lang="en-US" sz="2400" i="1" dirty="0"/>
              <a:t>one</a:t>
            </a:r>
            <a:r>
              <a:rPr lang="en-US" sz="2400" dirty="0"/>
              <a:t> accessible voting system for persons with disabilities at </a:t>
            </a:r>
            <a:r>
              <a:rPr lang="en-US" sz="2400" i="1" dirty="0"/>
              <a:t>each</a:t>
            </a:r>
            <a:r>
              <a:rPr lang="en-US" sz="2400" dirty="0"/>
              <a:t> polling place.</a:t>
            </a:r>
          </a:p>
          <a:p>
            <a:r>
              <a:rPr lang="en-US" sz="2400" dirty="0"/>
              <a:t>The accessible voting system must provide same opportunity for access, participation, privacy and independence.</a:t>
            </a:r>
          </a:p>
          <a:p>
            <a:endParaRPr lang="en-US" dirty="0"/>
          </a:p>
        </p:txBody>
      </p:sp>
    </p:spTree>
    <p:extLst>
      <p:ext uri="{BB962C8B-B14F-4D97-AF65-F5344CB8AC3E}">
        <p14:creationId xmlns:p14="http://schemas.microsoft.com/office/powerpoint/2010/main" val="320307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ED54-CD02-4DA2-92E2-87914C6A8F75}"/>
              </a:ext>
            </a:extLst>
          </p:cNvPr>
          <p:cNvSpPr>
            <a:spLocks noGrp="1"/>
          </p:cNvSpPr>
          <p:nvPr>
            <p:ph type="title"/>
          </p:nvPr>
        </p:nvSpPr>
        <p:spPr/>
        <p:txBody>
          <a:bodyPr>
            <a:normAutofit/>
          </a:bodyPr>
          <a:lstStyle/>
          <a:p>
            <a:r>
              <a:rPr lang="en-US" sz="2800" b="1" i="1" dirty="0">
                <a:effectLst/>
                <a:ea typeface="Arial Unicode MS"/>
                <a:cs typeface="Times New Roman" panose="02020603050405020304" pitchFamily="18" charset="0"/>
              </a:rPr>
              <a:t>The Struggle for Equitable Access to Voting: </a:t>
            </a:r>
            <a:br>
              <a:rPr lang="en-US" sz="2800" b="1" i="1" dirty="0">
                <a:effectLst/>
                <a:ea typeface="Arial Unicode MS"/>
                <a:cs typeface="Times New Roman" panose="02020603050405020304" pitchFamily="18" charset="0"/>
              </a:rPr>
            </a:br>
            <a:r>
              <a:rPr lang="en-US" sz="2800" b="1" i="1" dirty="0">
                <a:effectLst/>
                <a:ea typeface="Arial Unicode MS"/>
                <a:cs typeface="Times New Roman" panose="02020603050405020304" pitchFamily="18" charset="0"/>
              </a:rPr>
              <a:t>An Update from the Frontlines</a:t>
            </a:r>
            <a:endParaRPr lang="en-US" sz="2800" dirty="0"/>
          </a:p>
        </p:txBody>
      </p:sp>
      <p:sp>
        <p:nvSpPr>
          <p:cNvPr id="3" name="Content Placeholder 2">
            <a:extLst>
              <a:ext uri="{FF2B5EF4-FFF2-40B4-BE49-F238E27FC236}">
                <a16:creationId xmlns:a16="http://schemas.microsoft.com/office/drawing/2014/main" id="{78A5CAA9-500B-439B-8382-80AA2D8F30CD}"/>
              </a:ext>
            </a:extLst>
          </p:cNvPr>
          <p:cNvSpPr>
            <a:spLocks noGrp="1"/>
          </p:cNvSpPr>
          <p:nvPr>
            <p:ph idx="1"/>
          </p:nvPr>
        </p:nvSpPr>
        <p:spPr/>
        <p:txBody>
          <a:bodyPr/>
          <a:lstStyle/>
          <a:p>
            <a:r>
              <a:rPr lang="en-US" sz="2400" dirty="0">
                <a:latin typeface="Verdana" panose="020B0604030504040204" pitchFamily="34" charset="0"/>
                <a:cs typeface="Times New Roman" panose="02020603050405020304" pitchFamily="18" charset="0"/>
              </a:rPr>
              <a:t>About the disability vote</a:t>
            </a:r>
          </a:p>
          <a:p>
            <a:r>
              <a:rPr lang="en-US" sz="2400" dirty="0">
                <a:latin typeface="Verdana" panose="020B0604030504040204" pitchFamily="34" charset="0"/>
                <a:cs typeface="Times New Roman" panose="02020603050405020304" pitchFamily="18" charset="0"/>
              </a:rPr>
              <a:t>Historical barriers and new barriers</a:t>
            </a:r>
          </a:p>
          <a:p>
            <a:r>
              <a:rPr lang="en-US" sz="2400" dirty="0">
                <a:latin typeface="Verdana" panose="020B0604030504040204" pitchFamily="34" charset="0"/>
                <a:cs typeface="Times New Roman" panose="02020603050405020304" pitchFamily="18" charset="0"/>
              </a:rPr>
              <a:t>Strategies to protect and defend voting rights</a:t>
            </a:r>
          </a:p>
          <a:p>
            <a:r>
              <a:rPr lang="en-US" sz="2400" dirty="0">
                <a:latin typeface="Verdana" panose="020B0604030504040204" pitchFamily="34" charset="0"/>
                <a:cs typeface="Times New Roman" panose="02020603050405020304" pitchFamily="18" charset="0"/>
              </a:rPr>
              <a:t>Know your rights: voting rights and accessibility</a:t>
            </a:r>
          </a:p>
          <a:p>
            <a:r>
              <a:rPr lang="en-US" sz="2400" dirty="0">
                <a:latin typeface="Verdana" panose="020B0604030504040204" pitchFamily="34" charset="0"/>
                <a:cs typeface="Times New Roman" panose="02020603050405020304" pitchFamily="18" charset="0"/>
              </a:rPr>
              <a:t>Partnering</a:t>
            </a:r>
          </a:p>
          <a:p>
            <a:r>
              <a:rPr lang="en-US" sz="2400" dirty="0">
                <a:latin typeface="Verdana" panose="020B0604030504040204" pitchFamily="34" charset="0"/>
                <a:cs typeface="Times New Roman" panose="02020603050405020304" pitchFamily="18" charset="0"/>
              </a:rPr>
              <a:t>Resources</a:t>
            </a:r>
          </a:p>
          <a:p>
            <a:endParaRPr lang="en-US" dirty="0">
              <a:latin typeface="Verdana" panose="020B0604030504040204" pitchFamily="34" charset="0"/>
              <a:cs typeface="Times New Roman" panose="02020603050405020304" pitchFamily="18" charset="0"/>
            </a:endParaRPr>
          </a:p>
          <a:p>
            <a:endParaRPr lang="en-US" dirty="0">
              <a:latin typeface="Verdana" panose="020B060403050404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4489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09EA-BD4B-4196-BF70-EC04CE33C4C3}"/>
              </a:ext>
            </a:extLst>
          </p:cNvPr>
          <p:cNvSpPr>
            <a:spLocks noGrp="1"/>
          </p:cNvSpPr>
          <p:nvPr>
            <p:ph type="title"/>
          </p:nvPr>
        </p:nvSpPr>
        <p:spPr/>
        <p:txBody>
          <a:bodyPr/>
          <a:lstStyle/>
          <a:p>
            <a:r>
              <a:rPr lang="en-US" dirty="0"/>
              <a:t>Wisconsin Accessibility Provisions</a:t>
            </a:r>
          </a:p>
        </p:txBody>
      </p:sp>
      <p:sp>
        <p:nvSpPr>
          <p:cNvPr id="3" name="Content Placeholder 2">
            <a:extLst>
              <a:ext uri="{FF2B5EF4-FFF2-40B4-BE49-F238E27FC236}">
                <a16:creationId xmlns:a16="http://schemas.microsoft.com/office/drawing/2014/main" id="{B58398C6-5B40-4517-8C4D-013C2A66D7CF}"/>
              </a:ext>
            </a:extLst>
          </p:cNvPr>
          <p:cNvSpPr>
            <a:spLocks noGrp="1"/>
          </p:cNvSpPr>
          <p:nvPr>
            <p:ph idx="1"/>
          </p:nvPr>
        </p:nvSpPr>
        <p:spPr>
          <a:xfrm>
            <a:off x="677334" y="1524001"/>
            <a:ext cx="8596668" cy="4517362"/>
          </a:xfrm>
        </p:spPr>
        <p:txBody>
          <a:bodyPr>
            <a:normAutofit lnSpcReduction="10000"/>
          </a:bodyPr>
          <a:lstStyle/>
          <a:p>
            <a:r>
              <a:rPr lang="en-US" sz="1800" u="sng" dirty="0">
                <a:solidFill>
                  <a:srgbClr val="000000"/>
                </a:solidFill>
                <a:effectLst/>
                <a:latin typeface="Verdana" panose="020B0604030504040204" pitchFamily="34" charset="0"/>
                <a:ea typeface="Calibri" panose="020F0502020204030204" pitchFamily="34" charset="0"/>
                <a:cs typeface="Calibri" panose="020F0502020204030204" pitchFamily="34" charset="0"/>
                <a:hlinkClick r:id="rId3"/>
              </a:rPr>
              <a:t>List of Wisconsin Accessibility Provisions</a:t>
            </a:r>
            <a:endPar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algn="l"/>
            <a:r>
              <a:rPr lang="en-US" sz="1800" b="0" i="0" u="none" strike="noStrike" baseline="0" dirty="0">
                <a:solidFill>
                  <a:srgbClr val="000000"/>
                </a:solidFill>
                <a:latin typeface="Verdana" panose="020B0604030504040204" pitchFamily="34" charset="0"/>
              </a:rPr>
              <a:t> 5.25(4)(a) 	Each polling place shall be accessible to all individuals with disabilities…..</a:t>
            </a:r>
          </a:p>
          <a:p>
            <a:pPr algn="l"/>
            <a:r>
              <a:rPr lang="en-US" sz="1800" b="0" i="0" u="none" strike="noStrike" baseline="0" dirty="0">
                <a:solidFill>
                  <a:srgbClr val="000000"/>
                </a:solidFill>
                <a:latin typeface="Verdana" panose="020B0604030504040204" pitchFamily="34" charset="0"/>
              </a:rPr>
              <a:t> 5.25(4)(d) 	 No later than June 30 of each odd-numbered year, the commission shall submit a report on impediments to voting faced by elderly and handicapped individuals to the appropriate standing committees …..In preparing its report under this paragraph, the commission shall consult with appropriate advocacy groups representing the elderly and handicapped populations 	</a:t>
            </a:r>
          </a:p>
          <a:p>
            <a:r>
              <a:rPr lang="en-US" sz="1800" b="0" i="0" u="none" strike="noStrike" baseline="0" dirty="0">
                <a:solidFill>
                  <a:srgbClr val="000000"/>
                </a:solidFill>
                <a:latin typeface="Verdana" panose="020B0604030504040204" pitchFamily="34" charset="0"/>
              </a:rPr>
              <a:t>5.25(5)(b) Alternative Polling Place</a:t>
            </a:r>
          </a:p>
          <a:p>
            <a:r>
              <a:rPr lang="en-US" sz="1800" b="0" i="0" u="none" strike="noStrike" baseline="0" dirty="0">
                <a:solidFill>
                  <a:srgbClr val="000000"/>
                </a:solidFill>
                <a:latin typeface="Verdana" panose="020B0604030504040204" pitchFamily="34" charset="0"/>
              </a:rPr>
              <a:t>6.79(8) Accommodation State Name and Address</a:t>
            </a:r>
          </a:p>
          <a:p>
            <a:pPr algn="l"/>
            <a:r>
              <a:rPr lang="en-US" sz="1800" b="0" i="0" u="none" strike="noStrike" baseline="0" dirty="0">
                <a:solidFill>
                  <a:srgbClr val="000000"/>
                </a:solidFill>
                <a:latin typeface="Verdana" panose="020B0604030504040204" pitchFamily="34" charset="0"/>
              </a:rPr>
              <a:t>6.82(1)(a) Curbside Voting</a:t>
            </a:r>
          </a:p>
          <a:p>
            <a:pPr algn="l"/>
            <a:r>
              <a:rPr lang="en-US" dirty="0">
                <a:solidFill>
                  <a:srgbClr val="000000"/>
                </a:solidFill>
                <a:latin typeface="Verdana" panose="020B0604030504040204" pitchFamily="34" charset="0"/>
              </a:rPr>
              <a:t>6.82(2) Assistance marking ballot</a:t>
            </a:r>
          </a:p>
          <a:p>
            <a:pPr algn="l"/>
            <a:r>
              <a:rPr lang="en-US" sz="1800" b="0" i="0" u="none" strike="noStrike" baseline="0" dirty="0">
                <a:solidFill>
                  <a:srgbClr val="000000"/>
                </a:solidFill>
                <a:latin typeface="Verdana" panose="020B0604030504040204" pitchFamily="34" charset="0"/>
              </a:rPr>
              <a:t>6.86(2)(a) Indefinitely Confined</a:t>
            </a:r>
          </a:p>
          <a:p>
            <a:endParaRPr lang="en-US" sz="1800" b="0" i="0" u="none" strike="noStrike" baseline="0" dirty="0">
              <a:solidFill>
                <a:srgbClr val="000000"/>
              </a:solidFill>
              <a:latin typeface="Verdana" panose="020B0604030504040204" pitchFamily="34" charset="0"/>
            </a:endParaRPr>
          </a:p>
          <a:p>
            <a:endParaRPr lang="en-US" dirty="0"/>
          </a:p>
        </p:txBody>
      </p:sp>
    </p:spTree>
    <p:extLst>
      <p:ext uri="{BB962C8B-B14F-4D97-AF65-F5344CB8AC3E}">
        <p14:creationId xmlns:p14="http://schemas.microsoft.com/office/powerpoint/2010/main" val="352206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BAD7-76E9-4B79-9F31-E82825315D8B}"/>
              </a:ext>
            </a:extLst>
          </p:cNvPr>
          <p:cNvSpPr>
            <a:spLocks noGrp="1"/>
          </p:cNvSpPr>
          <p:nvPr>
            <p:ph type="title"/>
          </p:nvPr>
        </p:nvSpPr>
        <p:spPr>
          <a:xfrm>
            <a:off x="677334" y="609600"/>
            <a:ext cx="8596668" cy="1320800"/>
          </a:xfrm>
        </p:spPr>
        <p:txBody>
          <a:bodyPr anchor="t">
            <a:normAutofit/>
          </a:bodyPr>
          <a:lstStyle/>
          <a:p>
            <a:r>
              <a:rPr lang="en-US" b="1">
                <a:latin typeface="PT Sans" panose="020B0503020203020204" pitchFamily="34" charset="77"/>
              </a:rPr>
              <a:t>Voter Rights</a:t>
            </a:r>
          </a:p>
        </p:txBody>
      </p:sp>
      <p:sp>
        <p:nvSpPr>
          <p:cNvPr id="3" name="Content Placeholder 2">
            <a:extLst>
              <a:ext uri="{FF2B5EF4-FFF2-40B4-BE49-F238E27FC236}">
                <a16:creationId xmlns:a16="http://schemas.microsoft.com/office/drawing/2014/main" id="{D4FB4F81-3FE0-43E4-8746-4C1C7939901D}"/>
              </a:ext>
            </a:extLst>
          </p:cNvPr>
          <p:cNvSpPr>
            <a:spLocks noGrp="1"/>
          </p:cNvSpPr>
          <p:nvPr>
            <p:ph idx="1"/>
          </p:nvPr>
        </p:nvSpPr>
        <p:spPr>
          <a:xfrm>
            <a:off x="677334" y="1578698"/>
            <a:ext cx="5220430" cy="3880773"/>
          </a:xfrm>
        </p:spPr>
        <p:txBody>
          <a:bodyPr>
            <a:normAutofit fontScale="92500"/>
          </a:bodyPr>
          <a:lstStyle/>
          <a:p>
            <a:r>
              <a:rPr lang="en-US" dirty="0">
                <a:solidFill>
                  <a:schemeClr val="tx1"/>
                </a:solidFill>
              </a:rPr>
              <a:t>You have the right to</a:t>
            </a:r>
          </a:p>
          <a:p>
            <a:pPr lvl="1"/>
            <a:r>
              <a:rPr lang="en-US" sz="1800" dirty="0">
                <a:solidFill>
                  <a:schemeClr val="tx1"/>
                </a:solidFill>
              </a:rPr>
              <a:t>Vote privately and independently </a:t>
            </a:r>
          </a:p>
          <a:p>
            <a:pPr lvl="1"/>
            <a:r>
              <a:rPr lang="en-US" sz="1800" dirty="0">
                <a:solidFill>
                  <a:schemeClr val="tx1"/>
                </a:solidFill>
              </a:rPr>
              <a:t>Access the polling place, including an accessible route to enter the building </a:t>
            </a:r>
          </a:p>
          <a:p>
            <a:pPr lvl="1"/>
            <a:r>
              <a:rPr lang="en-US" sz="1800" dirty="0">
                <a:solidFill>
                  <a:schemeClr val="tx1"/>
                </a:solidFill>
              </a:rPr>
              <a:t>Assistance mailing or returning your ballot.</a:t>
            </a:r>
          </a:p>
          <a:p>
            <a:pPr lvl="1"/>
            <a:r>
              <a:rPr lang="en-US" sz="1800" dirty="0">
                <a:solidFill>
                  <a:schemeClr val="tx1"/>
                </a:solidFill>
              </a:rPr>
              <a:t>Assistance marking your ballot.  If voting in person, you can bring someone with you or ask a poll worker for assistance.  Poll workers are required to assist a voter upon request. </a:t>
            </a:r>
          </a:p>
          <a:p>
            <a:pPr marL="457200" lvl="1" indent="0">
              <a:buNone/>
            </a:pPr>
            <a:r>
              <a:rPr lang="en-US" sz="1800" i="1" dirty="0">
                <a:solidFill>
                  <a:schemeClr val="tx1"/>
                </a:solidFill>
              </a:rPr>
              <a:t>Note: You cannot receive assistance from your employer or from your union representative</a:t>
            </a:r>
            <a:r>
              <a:rPr lang="en-US" sz="1800" dirty="0">
                <a:solidFill>
                  <a:schemeClr val="tx1"/>
                </a:solidFill>
              </a:rPr>
              <a:t>. </a:t>
            </a:r>
          </a:p>
          <a:p>
            <a:endParaRPr lang="en-US" dirty="0"/>
          </a:p>
        </p:txBody>
      </p:sp>
      <p:pic>
        <p:nvPicPr>
          <p:cNvPr id="3074" name="Picture 2" descr="Older woman in wheelchair at table&#10;">
            <a:extLst>
              <a:ext uri="{FF2B5EF4-FFF2-40B4-BE49-F238E27FC236}">
                <a16:creationId xmlns:a16="http://schemas.microsoft.com/office/drawing/2014/main" id="{1CBCA013-8F85-447E-955A-E28DD34A81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11" r="27285"/>
          <a:stretch/>
        </p:blipFill>
        <p:spPr bwMode="auto">
          <a:xfrm>
            <a:off x="6096000" y="1578698"/>
            <a:ext cx="3074748" cy="379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434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7974-DDCD-4B56-AA44-E6E613DA9B48}"/>
              </a:ext>
            </a:extLst>
          </p:cNvPr>
          <p:cNvSpPr>
            <a:spLocks noGrp="1"/>
          </p:cNvSpPr>
          <p:nvPr>
            <p:ph type="title"/>
          </p:nvPr>
        </p:nvSpPr>
        <p:spPr>
          <a:xfrm>
            <a:off x="677334" y="609600"/>
            <a:ext cx="8596668" cy="1320800"/>
          </a:xfrm>
        </p:spPr>
        <p:txBody>
          <a:bodyPr anchor="t">
            <a:normAutofit/>
          </a:bodyPr>
          <a:lstStyle/>
          <a:p>
            <a:r>
              <a:rPr lang="en-US" b="1" dirty="0">
                <a:latin typeface="PT Sans" panose="020B0503020203020204" pitchFamily="34" charset="77"/>
              </a:rPr>
              <a:t>Voter Rights Video and Fact Sheet</a:t>
            </a:r>
          </a:p>
        </p:txBody>
      </p:sp>
      <p:sp>
        <p:nvSpPr>
          <p:cNvPr id="3" name="Content Placeholder 2">
            <a:extLst>
              <a:ext uri="{FF2B5EF4-FFF2-40B4-BE49-F238E27FC236}">
                <a16:creationId xmlns:a16="http://schemas.microsoft.com/office/drawing/2014/main" id="{6C3FE8D4-2573-4368-B896-CFA6284AFAB0}"/>
              </a:ext>
            </a:extLst>
          </p:cNvPr>
          <p:cNvSpPr>
            <a:spLocks noGrp="1"/>
          </p:cNvSpPr>
          <p:nvPr>
            <p:ph idx="1"/>
          </p:nvPr>
        </p:nvSpPr>
        <p:spPr>
          <a:xfrm>
            <a:off x="677334" y="2160590"/>
            <a:ext cx="3957349" cy="3242684"/>
          </a:xfrm>
        </p:spPr>
        <p:txBody>
          <a:bodyPr>
            <a:normAutofit/>
          </a:bodyPr>
          <a:lstStyle/>
          <a:p>
            <a:r>
              <a:rPr lang="en-US" dirty="0">
                <a:solidFill>
                  <a:schemeClr val="tx1"/>
                </a:solidFill>
              </a:rPr>
              <a:t>For information about voting rights, watch the Disability Vote Coalition video “Know Your Rights” before you vote in person: </a:t>
            </a:r>
            <a:br>
              <a:rPr lang="en-US" dirty="0">
                <a:solidFill>
                  <a:schemeClr val="tx1"/>
                </a:solidFill>
              </a:rPr>
            </a:br>
            <a:r>
              <a:rPr lang="en-US" u="sng" dirty="0">
                <a:effectLst/>
                <a:latin typeface="Verdana" panose="020B0604030504040204" pitchFamily="34" charset="0"/>
                <a:ea typeface="Calibri" panose="020F0502020204030204" pitchFamily="34" charset="0"/>
                <a:cs typeface="Times New Roman" panose="02020603050405020304" pitchFamily="18" charset="0"/>
                <a:hlinkClick r:id="rId3"/>
              </a:rPr>
              <a:t>disabilityvote.org/2019/know-your-rights/</a:t>
            </a:r>
            <a:endParaRPr lang="en-US" dirty="0"/>
          </a:p>
          <a:p>
            <a:r>
              <a:rPr lang="en-US" dirty="0"/>
              <a:t>Voting Rights fact sheet: </a:t>
            </a:r>
            <a:r>
              <a:rPr lang="en-US" dirty="0">
                <a:hlinkClick r:id="rId4"/>
              </a:rPr>
              <a:t>https://disabilityvote.org/2021/voting-rights-fact-sheet/</a:t>
            </a:r>
            <a:endParaRPr lang="en-US" dirty="0"/>
          </a:p>
          <a:p>
            <a:endParaRPr lang="en-US" dirty="0"/>
          </a:p>
        </p:txBody>
      </p:sp>
      <p:pic>
        <p:nvPicPr>
          <p:cNvPr id="4" name="Picture 3">
            <a:hlinkClick r:id="rId5"/>
            <a:extLst>
              <a:ext uri="{FF2B5EF4-FFF2-40B4-BE49-F238E27FC236}">
                <a16:creationId xmlns:a16="http://schemas.microsoft.com/office/drawing/2014/main" id="{2BD2D372-F9AE-44AD-B61F-31587EE82A9B}"/>
              </a:ext>
            </a:extLst>
          </p:cNvPr>
          <p:cNvPicPr>
            <a:picLocks noChangeAspect="1"/>
          </p:cNvPicPr>
          <p:nvPr/>
        </p:nvPicPr>
        <p:blipFill rotWithShape="1">
          <a:blip r:embed="rId6"/>
          <a:srcRect l="32052" r="-1" b="-1"/>
          <a:stretch/>
        </p:blipFill>
        <p:spPr>
          <a:xfrm>
            <a:off x="5349794" y="1930400"/>
            <a:ext cx="4415050" cy="3882362"/>
          </a:xfrm>
          <a:prstGeom prst="rect">
            <a:avLst/>
          </a:prstGeom>
        </p:spPr>
      </p:pic>
    </p:spTree>
    <p:extLst>
      <p:ext uri="{BB962C8B-B14F-4D97-AF65-F5344CB8AC3E}">
        <p14:creationId xmlns:p14="http://schemas.microsoft.com/office/powerpoint/2010/main" val="3643737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BAD7-76E9-4B79-9F31-E82825315D8B}"/>
              </a:ext>
            </a:extLst>
          </p:cNvPr>
          <p:cNvSpPr>
            <a:spLocks noGrp="1"/>
          </p:cNvSpPr>
          <p:nvPr>
            <p:ph type="title"/>
          </p:nvPr>
        </p:nvSpPr>
        <p:spPr>
          <a:xfrm>
            <a:off x="989768" y="609600"/>
            <a:ext cx="5498361" cy="1320800"/>
          </a:xfrm>
        </p:spPr>
        <p:txBody>
          <a:bodyPr anchor="ctr">
            <a:normAutofit/>
          </a:bodyPr>
          <a:lstStyle/>
          <a:p>
            <a:r>
              <a:rPr lang="en-US" b="1" dirty="0">
                <a:latin typeface="PT Sans" panose="020B0503020203020204" pitchFamily="34" charset="77"/>
              </a:rPr>
              <a:t>Voter Rights-Accessible Voting Machines</a:t>
            </a:r>
          </a:p>
        </p:txBody>
      </p:sp>
      <p:sp>
        <p:nvSpPr>
          <p:cNvPr id="3" name="Content Placeholder 2">
            <a:extLst>
              <a:ext uri="{FF2B5EF4-FFF2-40B4-BE49-F238E27FC236}">
                <a16:creationId xmlns:a16="http://schemas.microsoft.com/office/drawing/2014/main" id="{D4FB4F81-3FE0-43E4-8746-4C1C7939901D}"/>
              </a:ext>
            </a:extLst>
          </p:cNvPr>
          <p:cNvSpPr>
            <a:spLocks noGrp="1"/>
          </p:cNvSpPr>
          <p:nvPr>
            <p:ph idx="1"/>
          </p:nvPr>
        </p:nvSpPr>
        <p:spPr>
          <a:xfrm>
            <a:off x="989770" y="2160589"/>
            <a:ext cx="5549732" cy="3880773"/>
          </a:xfrm>
        </p:spPr>
        <p:txBody>
          <a:bodyPr>
            <a:normAutofit/>
          </a:bodyPr>
          <a:lstStyle/>
          <a:p>
            <a:r>
              <a:rPr lang="en-US" dirty="0"/>
              <a:t>You have the right to use an accessible voting machine at your polling place. </a:t>
            </a:r>
          </a:p>
          <a:p>
            <a:r>
              <a:rPr lang="en-US" dirty="0"/>
              <a:t>All polling places are required by law to have an accessible voting machine. </a:t>
            </a:r>
            <a:br>
              <a:rPr lang="en-US" dirty="0"/>
            </a:br>
            <a:r>
              <a:rPr lang="en-US" i="1" dirty="0"/>
              <a:t>Note: The law does not require this for early in-person absentee voting. </a:t>
            </a:r>
          </a:p>
          <a:p>
            <a:r>
              <a:rPr lang="en-US" dirty="0"/>
              <a:t>Anyone can (and should) use an accessible voting machine.   </a:t>
            </a:r>
          </a:p>
          <a:p>
            <a:r>
              <a:rPr lang="en-US" dirty="0"/>
              <a:t>Learn more about the machines at </a:t>
            </a:r>
            <a:r>
              <a:rPr lang="en-US" dirty="0">
                <a:hlinkClick r:id="rId3"/>
              </a:rPr>
              <a:t>https://elections.wi.gov/accessible-voting-equipment</a:t>
            </a:r>
            <a:r>
              <a:rPr lang="en-US" dirty="0"/>
              <a:t> </a:t>
            </a:r>
          </a:p>
        </p:txBody>
      </p:sp>
      <p:pic>
        <p:nvPicPr>
          <p:cNvPr id="1028" name="Picture 4" descr="This is a photo of the ExpressVote accessible voting system.">
            <a:extLst>
              <a:ext uri="{FF2B5EF4-FFF2-40B4-BE49-F238E27FC236}">
                <a16:creationId xmlns:a16="http://schemas.microsoft.com/office/drawing/2014/main" id="{4CEA8948-BE92-45E9-B2D2-D358D5158D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7" r="-3" b="-3"/>
          <a:stretch/>
        </p:blipFill>
        <p:spPr bwMode="auto">
          <a:xfrm>
            <a:off x="7531482" y="10"/>
            <a:ext cx="4657341" cy="34484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is photo shows a voter using the tactile keypad and audio ballot feature on the ExpressVote.">
            <a:extLst>
              <a:ext uri="{FF2B5EF4-FFF2-40B4-BE49-F238E27FC236}">
                <a16:creationId xmlns:a16="http://schemas.microsoft.com/office/drawing/2014/main" id="{467A55D1-7F84-438D-85E1-EF1EA19678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33" r="-3" b="-3"/>
          <a:stretch/>
        </p:blipFill>
        <p:spPr bwMode="auto">
          <a:xfrm>
            <a:off x="7528308" y="3437472"/>
            <a:ext cx="4657341" cy="342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70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7974-DDCD-4B56-AA44-E6E613DA9B48}"/>
              </a:ext>
            </a:extLst>
          </p:cNvPr>
          <p:cNvSpPr>
            <a:spLocks noGrp="1"/>
          </p:cNvSpPr>
          <p:nvPr>
            <p:ph type="title"/>
          </p:nvPr>
        </p:nvSpPr>
        <p:spPr>
          <a:xfrm>
            <a:off x="625379" y="671946"/>
            <a:ext cx="8596667" cy="1320800"/>
          </a:xfrm>
        </p:spPr>
        <p:txBody>
          <a:bodyPr>
            <a:normAutofit/>
          </a:bodyPr>
          <a:lstStyle/>
          <a:p>
            <a:r>
              <a:rPr lang="en-US" b="1" dirty="0">
                <a:latin typeface="PT Sans" panose="020B0503020203020204" pitchFamily="34" charset="77"/>
              </a:rPr>
              <a:t>Voter Rights – Curbside Voting</a:t>
            </a:r>
          </a:p>
        </p:txBody>
      </p:sp>
      <p:pic>
        <p:nvPicPr>
          <p:cNvPr id="2052" name="Picture 4" descr="Curbside voting sign.  please ring bell for assisance">
            <a:extLst>
              <a:ext uri="{FF2B5EF4-FFF2-40B4-BE49-F238E27FC236}">
                <a16:creationId xmlns:a16="http://schemas.microsoft.com/office/drawing/2014/main" id="{153FF3DF-F6D4-477B-AE0D-AA700DA3F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2" r="4243" b="1"/>
          <a:stretch/>
        </p:blipFill>
        <p:spPr bwMode="auto">
          <a:xfrm>
            <a:off x="280554" y="2313274"/>
            <a:ext cx="3074722" cy="45256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ote here sign with curbside voting information&#10;">
            <a:extLst>
              <a:ext uri="{FF2B5EF4-FFF2-40B4-BE49-F238E27FC236}">
                <a16:creationId xmlns:a16="http://schemas.microsoft.com/office/drawing/2014/main" id="{B8262142-50AD-4B5F-9623-2980CA32A5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803" b="-5"/>
          <a:stretch/>
        </p:blipFill>
        <p:spPr bwMode="auto">
          <a:xfrm>
            <a:off x="3447259" y="2313274"/>
            <a:ext cx="2967774"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sh County curbside voting for 2020 primary.">
            <a:extLst>
              <a:ext uri="{FF2B5EF4-FFF2-40B4-BE49-F238E27FC236}">
                <a16:creationId xmlns:a16="http://schemas.microsoft.com/office/drawing/2014/main" id="{659B1050-DCC5-4F18-86F6-DD4715EF115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876" b="-6"/>
          <a:stretch/>
        </p:blipFill>
        <p:spPr bwMode="auto">
          <a:xfrm>
            <a:off x="3447259" y="4735826"/>
            <a:ext cx="2956069" cy="2103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C3FE8D4-2573-4368-B896-CFA6284AFAB0}"/>
              </a:ext>
            </a:extLst>
          </p:cNvPr>
          <p:cNvSpPr>
            <a:spLocks noGrp="1"/>
          </p:cNvSpPr>
          <p:nvPr>
            <p:ph idx="1"/>
          </p:nvPr>
        </p:nvSpPr>
        <p:spPr>
          <a:xfrm>
            <a:off x="6325880" y="2160589"/>
            <a:ext cx="3566265" cy="3880773"/>
          </a:xfrm>
        </p:spPr>
        <p:txBody>
          <a:bodyPr>
            <a:normAutofit/>
          </a:bodyPr>
          <a:lstStyle/>
          <a:p>
            <a:pPr marL="342900" lvl="0" indent="-342900">
              <a:lnSpc>
                <a:spcPct val="90000"/>
              </a:lnSpc>
              <a:buFont typeface="Arial" panose="020B0604020202020204" pitchFamily="34" charset="0"/>
              <a:buChar char="•"/>
            </a:pPr>
            <a:r>
              <a:rPr lang="en-US" dirty="0">
                <a:solidFill>
                  <a:schemeClr val="tx1"/>
                </a:solidFill>
              </a:rPr>
              <a:t>If a voter cannot enter the absentee voting location or polling place due to disability, Wis. Stat. § 6.82(1) requires that curbside voting must be available.  </a:t>
            </a:r>
            <a:br>
              <a:rPr lang="en-US" dirty="0">
                <a:solidFill>
                  <a:schemeClr val="tx1"/>
                </a:solidFill>
              </a:rPr>
            </a:br>
            <a:r>
              <a:rPr lang="en-US" dirty="0">
                <a:solidFill>
                  <a:schemeClr val="tx1"/>
                </a:solidFill>
              </a:rPr>
              <a:t>    </a:t>
            </a:r>
          </a:p>
          <a:p>
            <a:pPr marL="342900" lvl="0" indent="-342900">
              <a:lnSpc>
                <a:spcPct val="90000"/>
              </a:lnSpc>
              <a:buFont typeface="Arial" panose="020B0604020202020204" pitchFamily="34" charset="0"/>
              <a:buChar char="•"/>
            </a:pPr>
            <a:r>
              <a:rPr lang="en-US" i="1" dirty="0">
                <a:solidFill>
                  <a:schemeClr val="tx1"/>
                </a:solidFill>
              </a:rPr>
              <a:t>Tip: contact your clerk in advance to discuss how to access curbside voting. (number to call, bell to ring, honk horn etc.)</a:t>
            </a:r>
          </a:p>
          <a:p>
            <a:pPr>
              <a:lnSpc>
                <a:spcPct val="90000"/>
              </a:lnSpc>
            </a:pPr>
            <a:endParaRPr lang="en-US" dirty="0"/>
          </a:p>
        </p:txBody>
      </p:sp>
    </p:spTree>
    <p:extLst>
      <p:ext uri="{BB962C8B-B14F-4D97-AF65-F5344CB8AC3E}">
        <p14:creationId xmlns:p14="http://schemas.microsoft.com/office/powerpoint/2010/main" val="3329151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7974-DDCD-4B56-AA44-E6E613DA9B48}"/>
              </a:ext>
            </a:extLst>
          </p:cNvPr>
          <p:cNvSpPr>
            <a:spLocks noGrp="1"/>
          </p:cNvSpPr>
          <p:nvPr>
            <p:ph type="title"/>
          </p:nvPr>
        </p:nvSpPr>
        <p:spPr>
          <a:xfrm>
            <a:off x="677334" y="609600"/>
            <a:ext cx="8596668" cy="1320800"/>
          </a:xfrm>
        </p:spPr>
        <p:txBody>
          <a:bodyPr>
            <a:normAutofit/>
          </a:bodyPr>
          <a:lstStyle/>
          <a:p>
            <a:r>
              <a:rPr lang="en-US" b="1" dirty="0">
                <a:latin typeface="PT Sans" panose="020B0503020203020204" pitchFamily="34" charset="77"/>
              </a:rPr>
              <a:t>Voter Rights – Reasonable Accommodations</a:t>
            </a:r>
          </a:p>
        </p:txBody>
      </p:sp>
      <p:pic>
        <p:nvPicPr>
          <p:cNvPr id="4098" name="Picture 2" descr="Nylon Signature GuideSecond Sense">
            <a:extLst>
              <a:ext uri="{FF2B5EF4-FFF2-40B4-BE49-F238E27FC236}">
                <a16:creationId xmlns:a16="http://schemas.microsoft.com/office/drawing/2014/main" id="{A50E6CA2-8AE8-49AF-832A-ADB7ED7E6A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279" y="2156359"/>
            <a:ext cx="2280915" cy="18265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acial disparities illustrated by Milwaukee's long voter lines - Wisconsin  Examiner">
            <a:extLst>
              <a:ext uri="{FF2B5EF4-FFF2-40B4-BE49-F238E27FC236}">
                <a16:creationId xmlns:a16="http://schemas.microsoft.com/office/drawing/2014/main" id="{5731082E-49B3-4335-8368-762BA30D5E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10744" y="2156359"/>
            <a:ext cx="2438538" cy="1826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gnifying Glass ">
            <a:extLst>
              <a:ext uri="{FF2B5EF4-FFF2-40B4-BE49-F238E27FC236}">
                <a16:creationId xmlns:a16="http://schemas.microsoft.com/office/drawing/2014/main" id="{A98CFBEF-7439-4821-8254-4CAD51CDF7D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3467" y="4214812"/>
            <a:ext cx="2438538" cy="1826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C3FE8D4-2573-4368-B896-CFA6284AFAB0}"/>
              </a:ext>
            </a:extLst>
          </p:cNvPr>
          <p:cNvSpPr>
            <a:spLocks noGrp="1"/>
          </p:cNvSpPr>
          <p:nvPr>
            <p:ph idx="1"/>
          </p:nvPr>
        </p:nvSpPr>
        <p:spPr>
          <a:xfrm>
            <a:off x="6100760" y="2160589"/>
            <a:ext cx="3313401" cy="3880773"/>
          </a:xfrm>
        </p:spPr>
        <p:txBody>
          <a:bodyPr>
            <a:normAutofit fontScale="92500" lnSpcReduction="10000"/>
          </a:bodyPr>
          <a:lstStyle/>
          <a:p>
            <a:r>
              <a:rPr lang="en-US" dirty="0"/>
              <a:t>You have the right to ask for reasonable accommodations at the polling place including, </a:t>
            </a:r>
          </a:p>
          <a:p>
            <a:pPr lvl="1"/>
            <a:r>
              <a:rPr lang="en-US" i="1" dirty="0"/>
              <a:t>a chair to sit on</a:t>
            </a:r>
          </a:p>
          <a:p>
            <a:pPr lvl="1"/>
            <a:r>
              <a:rPr lang="en-US" i="1" dirty="0"/>
              <a:t>a signature guide</a:t>
            </a:r>
          </a:p>
          <a:p>
            <a:pPr lvl="1"/>
            <a:r>
              <a:rPr lang="en-US" i="1" dirty="0"/>
              <a:t>a magnifying glass</a:t>
            </a:r>
          </a:p>
          <a:p>
            <a:pPr lvl="1"/>
            <a:r>
              <a:rPr lang="en-US" i="1" dirty="0"/>
              <a:t>assistance stating your name and address</a:t>
            </a:r>
          </a:p>
          <a:p>
            <a:pPr lvl="1"/>
            <a:r>
              <a:rPr lang="en-US" i="1" dirty="0"/>
              <a:t>tools to help poll workers interact with deaf and hard of hearing voters such as pen and paper or an easel for announcements.  </a:t>
            </a:r>
          </a:p>
          <a:p>
            <a:endParaRPr lang="en-US" sz="1400" dirty="0"/>
          </a:p>
        </p:txBody>
      </p:sp>
      <p:pic>
        <p:nvPicPr>
          <p:cNvPr id="4102" name="Picture 6" descr="Pen and Paper Picture | ">
            <a:extLst>
              <a:ext uri="{FF2B5EF4-FFF2-40B4-BE49-F238E27FC236}">
                <a16:creationId xmlns:a16="http://schemas.microsoft.com/office/drawing/2014/main" id="{F18A5815-DF5A-4043-BF43-27ECE1F6E9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377522" y="4264233"/>
            <a:ext cx="2485117" cy="172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40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BAD7-76E9-4B79-9F31-E82825315D8B}"/>
              </a:ext>
            </a:extLst>
          </p:cNvPr>
          <p:cNvSpPr>
            <a:spLocks noGrp="1"/>
          </p:cNvSpPr>
          <p:nvPr>
            <p:ph type="title"/>
          </p:nvPr>
        </p:nvSpPr>
        <p:spPr>
          <a:xfrm>
            <a:off x="504497" y="413347"/>
            <a:ext cx="9601200" cy="1049694"/>
          </a:xfrm>
        </p:spPr>
        <p:txBody>
          <a:bodyPr>
            <a:normAutofit/>
          </a:bodyPr>
          <a:lstStyle/>
          <a:p>
            <a:r>
              <a:rPr lang="en-US" sz="4000" b="1" dirty="0">
                <a:latin typeface="PT Sans" panose="020B0503020203020204" pitchFamily="34" charset="77"/>
              </a:rPr>
              <a:t>Voting and Guardianship</a:t>
            </a:r>
          </a:p>
        </p:txBody>
      </p:sp>
      <p:sp>
        <p:nvSpPr>
          <p:cNvPr id="3" name="Content Placeholder 2">
            <a:extLst>
              <a:ext uri="{FF2B5EF4-FFF2-40B4-BE49-F238E27FC236}">
                <a16:creationId xmlns:a16="http://schemas.microsoft.com/office/drawing/2014/main" id="{D4FB4F81-3FE0-43E4-8746-4C1C7939901D}"/>
              </a:ext>
            </a:extLst>
          </p:cNvPr>
          <p:cNvSpPr>
            <a:spLocks noGrp="1"/>
          </p:cNvSpPr>
          <p:nvPr>
            <p:ph idx="1"/>
          </p:nvPr>
        </p:nvSpPr>
        <p:spPr>
          <a:xfrm>
            <a:off x="662150" y="1444123"/>
            <a:ext cx="8634250" cy="4404360"/>
          </a:xfrm>
        </p:spPr>
        <p:txBody>
          <a:bodyPr>
            <a:normAutofit lnSpcReduction="10000"/>
          </a:bodyPr>
          <a:lstStyle/>
          <a:p>
            <a:r>
              <a:rPr lang="en-US" sz="2400" dirty="0">
                <a:solidFill>
                  <a:schemeClr val="tx1"/>
                </a:solidFill>
              </a:rPr>
              <a:t>In Wisconsin, a person under guardianship retains the right to vote unless the court expressly removes it. </a:t>
            </a:r>
            <a:r>
              <a:rPr lang="en-US" sz="2400" b="1" dirty="0">
                <a:solidFill>
                  <a:schemeClr val="tx1"/>
                </a:solidFill>
              </a:rPr>
              <a:t> </a:t>
            </a:r>
            <a:r>
              <a:rPr lang="en-US" sz="2400" dirty="0">
                <a:solidFill>
                  <a:schemeClr val="tx1"/>
                </a:solidFill>
              </a:rPr>
              <a:t>Election officials, family members, guardians or others may not take away someone’s right to vote.</a:t>
            </a:r>
          </a:p>
          <a:p>
            <a:pPr lvl="0"/>
            <a:r>
              <a:rPr lang="en-US" sz="2400" dirty="0">
                <a:solidFill>
                  <a:schemeClr val="tx1"/>
                </a:solidFill>
              </a:rPr>
              <a:t>The Court’s decision regarding the right to vote is recorded on a court form called “A Determination and Order on Petition for Guardianship Due to Incompetency.” (GN-3170).  A copy may be requested from Probate Court in their county (about $2.00 for a copy).  </a:t>
            </a:r>
          </a:p>
          <a:p>
            <a:pPr lvl="0"/>
            <a:r>
              <a:rPr lang="en-US" sz="2400" dirty="0">
                <a:solidFill>
                  <a:schemeClr val="tx1"/>
                </a:solidFill>
              </a:rPr>
              <a:t>The court order will not say that the person has retained the right to vote, however, a box will be checked if the right has been removed.  </a:t>
            </a:r>
          </a:p>
          <a:p>
            <a:endParaRPr lang="en-US" sz="1600" dirty="0"/>
          </a:p>
        </p:txBody>
      </p:sp>
    </p:spTree>
    <p:extLst>
      <p:ext uri="{BB962C8B-B14F-4D97-AF65-F5344CB8AC3E}">
        <p14:creationId xmlns:p14="http://schemas.microsoft.com/office/powerpoint/2010/main" val="2416790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BAD7-76E9-4B79-9F31-E82825315D8B}"/>
              </a:ext>
            </a:extLst>
          </p:cNvPr>
          <p:cNvSpPr>
            <a:spLocks noGrp="1"/>
          </p:cNvSpPr>
          <p:nvPr>
            <p:ph type="title"/>
          </p:nvPr>
        </p:nvSpPr>
        <p:spPr>
          <a:xfrm>
            <a:off x="425669" y="386924"/>
            <a:ext cx="9601200" cy="1049694"/>
          </a:xfrm>
        </p:spPr>
        <p:txBody>
          <a:bodyPr>
            <a:normAutofit/>
          </a:bodyPr>
          <a:lstStyle/>
          <a:p>
            <a:r>
              <a:rPr lang="en-US" sz="4000" b="1" dirty="0">
                <a:latin typeface="PT Sans" panose="020B0503020203020204" pitchFamily="34" charset="77"/>
              </a:rPr>
              <a:t>Voting and Guardianship (cont.)</a:t>
            </a:r>
          </a:p>
        </p:txBody>
      </p:sp>
      <p:sp>
        <p:nvSpPr>
          <p:cNvPr id="3" name="Content Placeholder 2">
            <a:extLst>
              <a:ext uri="{FF2B5EF4-FFF2-40B4-BE49-F238E27FC236}">
                <a16:creationId xmlns:a16="http://schemas.microsoft.com/office/drawing/2014/main" id="{D4FB4F81-3FE0-43E4-8746-4C1C7939901D}"/>
              </a:ext>
            </a:extLst>
          </p:cNvPr>
          <p:cNvSpPr>
            <a:spLocks noGrp="1"/>
          </p:cNvSpPr>
          <p:nvPr>
            <p:ph idx="1"/>
          </p:nvPr>
        </p:nvSpPr>
        <p:spPr>
          <a:xfrm>
            <a:off x="567556" y="1226820"/>
            <a:ext cx="8271644" cy="4404360"/>
          </a:xfrm>
        </p:spPr>
        <p:txBody>
          <a:bodyPr>
            <a:normAutofit/>
          </a:bodyPr>
          <a:lstStyle/>
          <a:p>
            <a:pPr lvl="0"/>
            <a:r>
              <a:rPr lang="en-US" sz="2400" dirty="0">
                <a:solidFill>
                  <a:schemeClr val="tx1"/>
                </a:solidFill>
              </a:rPr>
              <a:t>A person who has a guardian and has lost the right to vote may petition the court to restore their right to vote (Wis. Stat 54.64(2)(a)). </a:t>
            </a:r>
          </a:p>
          <a:p>
            <a:pPr lvl="0"/>
            <a:r>
              <a:rPr lang="en-US" sz="2400" dirty="0">
                <a:solidFill>
                  <a:schemeClr val="tx1"/>
                </a:solidFill>
              </a:rPr>
              <a:t>Resources about voting rights and guardianship, and restoring the right to vote are on the DRW website: </a:t>
            </a:r>
            <a:r>
              <a:rPr lang="en-US" sz="2400" dirty="0">
                <a:solidFill>
                  <a:schemeClr val="tx1"/>
                </a:solidFill>
                <a:hlinkClick r:id="rId3"/>
              </a:rPr>
              <a:t>disabilityrightswi.org/resource-center/guardianship-and-voting/</a:t>
            </a:r>
            <a:endParaRPr lang="en-US" sz="2400" dirty="0">
              <a:solidFill>
                <a:schemeClr val="tx1"/>
              </a:solidFill>
            </a:endParaRPr>
          </a:p>
          <a:p>
            <a:pPr lvl="0"/>
            <a:endParaRPr lang="en-US" sz="2400" dirty="0">
              <a:solidFill>
                <a:schemeClr val="tx1"/>
              </a:solidFill>
            </a:endParaRPr>
          </a:p>
          <a:p>
            <a:endParaRPr lang="en-US" sz="1600" dirty="0"/>
          </a:p>
        </p:txBody>
      </p:sp>
    </p:spTree>
    <p:extLst>
      <p:ext uri="{BB962C8B-B14F-4D97-AF65-F5344CB8AC3E}">
        <p14:creationId xmlns:p14="http://schemas.microsoft.com/office/powerpoint/2010/main" val="1693178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77334" y="609600"/>
            <a:ext cx="8923866" cy="1320800"/>
          </a:xfrm>
        </p:spPr>
        <p:txBody>
          <a:bodyPr>
            <a:normAutofit/>
          </a:bodyPr>
          <a:lstStyle/>
          <a:p>
            <a:r>
              <a:rPr lang="en-US" dirty="0"/>
              <a:t>An Invitation: Partner with Us          </a:t>
            </a:r>
            <a:br>
              <a:rPr lang="en-US" dirty="0"/>
            </a:br>
            <a:endParaRPr lang="en-US" dirty="0"/>
          </a:p>
        </p:txBody>
      </p:sp>
      <p:sp>
        <p:nvSpPr>
          <p:cNvPr id="4" name="Content Placeholder 2">
            <a:extLst>
              <a:ext uri="{FF2B5EF4-FFF2-40B4-BE49-F238E27FC236}">
                <a16:creationId xmlns:a16="http://schemas.microsoft.com/office/drawing/2014/main" id="{FAE0F4BB-4AFD-DE44-BBF1-E44B5B2A0D2B}"/>
              </a:ext>
            </a:extLst>
          </p:cNvPr>
          <p:cNvSpPr txBox="1">
            <a:spLocks/>
          </p:cNvSpPr>
          <p:nvPr/>
        </p:nvSpPr>
        <p:spPr>
          <a:xfrm>
            <a:off x="677334" y="1676401"/>
            <a:ext cx="9000066" cy="4495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200" dirty="0">
                <a:solidFill>
                  <a:schemeClr val="tx1"/>
                </a:solidFill>
              </a:rPr>
              <a:t>Our shared goals:</a:t>
            </a:r>
          </a:p>
          <a:p>
            <a:r>
              <a:rPr lang="en-US" sz="2200" dirty="0">
                <a:solidFill>
                  <a:schemeClr val="tx1"/>
                </a:solidFill>
              </a:rPr>
              <a:t>Increase the number of disabled Wisconsinites who are registered to vote and who cast a ballot and participate in our democracy.</a:t>
            </a:r>
          </a:p>
          <a:p>
            <a:r>
              <a:rPr lang="en-US" sz="2200" dirty="0">
                <a:solidFill>
                  <a:schemeClr val="tx1"/>
                </a:solidFill>
              </a:rPr>
              <a:t>Ensure that voters with disabilities understand and assert their rights.</a:t>
            </a:r>
          </a:p>
          <a:p>
            <a:r>
              <a:rPr lang="en-US" sz="2200" dirty="0">
                <a:solidFill>
                  <a:schemeClr val="tx1"/>
                </a:solidFill>
              </a:rPr>
              <a:t>Advance policies and practices that support accessible and inclusive elections and oppose policies that create new barriers.  </a:t>
            </a:r>
          </a:p>
          <a:p>
            <a:endParaRPr lang="en-US" sz="2200" dirty="0">
              <a:solidFill>
                <a:schemeClr val="tx1"/>
              </a:solidFill>
            </a:endParaRPr>
          </a:p>
          <a:p>
            <a:pPr marL="0" indent="0">
              <a:buNone/>
            </a:pPr>
            <a:r>
              <a:rPr lang="en-US" sz="2200" i="1" dirty="0">
                <a:solidFill>
                  <a:schemeClr val="tx1"/>
                </a:solidFill>
              </a:rPr>
              <a:t>Choose from the menu of options for partnering with the disability community.</a:t>
            </a:r>
          </a:p>
        </p:txBody>
      </p:sp>
    </p:spTree>
    <p:extLst>
      <p:ext uri="{BB962C8B-B14F-4D97-AF65-F5344CB8AC3E}">
        <p14:creationId xmlns:p14="http://schemas.microsoft.com/office/powerpoint/2010/main" val="208773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BC5B-970C-4AAA-8079-389D1F483A7F}"/>
              </a:ext>
            </a:extLst>
          </p:cNvPr>
          <p:cNvSpPr>
            <a:spLocks noGrp="1"/>
          </p:cNvSpPr>
          <p:nvPr>
            <p:ph type="title"/>
          </p:nvPr>
        </p:nvSpPr>
        <p:spPr/>
        <p:txBody>
          <a:bodyPr/>
          <a:lstStyle/>
          <a:p>
            <a:r>
              <a:rPr lang="en-US" dirty="0"/>
              <a:t>Equity and the Disability Vote:</a:t>
            </a:r>
            <a:br>
              <a:rPr lang="en-US" dirty="0"/>
            </a:br>
            <a:r>
              <a:rPr lang="en-US" dirty="0"/>
              <a:t>Partnership Opportunities</a:t>
            </a:r>
          </a:p>
        </p:txBody>
      </p:sp>
      <p:sp>
        <p:nvSpPr>
          <p:cNvPr id="3" name="Content Placeholder 2">
            <a:extLst>
              <a:ext uri="{FF2B5EF4-FFF2-40B4-BE49-F238E27FC236}">
                <a16:creationId xmlns:a16="http://schemas.microsoft.com/office/drawing/2014/main" id="{DC8EF5A8-C167-4214-9D0B-5467B0A3D562}"/>
              </a:ext>
            </a:extLst>
          </p:cNvPr>
          <p:cNvSpPr>
            <a:spLocks noGrp="1"/>
          </p:cNvSpPr>
          <p:nvPr>
            <p:ph idx="1"/>
          </p:nvPr>
        </p:nvSpPr>
        <p:spPr/>
        <p:txBody>
          <a:bodyPr>
            <a:normAutofit lnSpcReduction="10000"/>
          </a:bodyPr>
          <a:lstStyle/>
          <a:p>
            <a:r>
              <a:rPr lang="en-US" sz="2400" dirty="0"/>
              <a:t>Partner with a disability agency to hold a voter registration event. We can help you find a partner agency.</a:t>
            </a:r>
          </a:p>
          <a:p>
            <a:r>
              <a:rPr lang="en-US" sz="2400" dirty="0"/>
              <a:t>Examples:</a:t>
            </a:r>
          </a:p>
          <a:p>
            <a:pPr lvl="1"/>
            <a:r>
              <a:rPr lang="en-US" sz="2000" dirty="0"/>
              <a:t>Disability Vote Coalition – email </a:t>
            </a:r>
            <a:r>
              <a:rPr lang="en-US" sz="2000" dirty="0">
                <a:hlinkClick r:id="rId3"/>
              </a:rPr>
              <a:t>info@disabilityvote.org</a:t>
            </a:r>
            <a:endParaRPr lang="en-US" sz="2000" dirty="0"/>
          </a:p>
          <a:p>
            <a:pPr lvl="1"/>
            <a:r>
              <a:rPr lang="en-US" sz="2000" dirty="0"/>
              <a:t>Aging and Disability Resource Centers (1 in each county)</a:t>
            </a:r>
          </a:p>
          <a:p>
            <a:pPr lvl="1"/>
            <a:r>
              <a:rPr lang="en-US" sz="2000" dirty="0">
                <a:hlinkClick r:id="rId4"/>
              </a:rPr>
              <a:t>Centers for Independent Living </a:t>
            </a:r>
            <a:r>
              <a:rPr lang="en-US" sz="2000" dirty="0"/>
              <a:t>(8 centers)</a:t>
            </a:r>
          </a:p>
          <a:p>
            <a:pPr lvl="1"/>
            <a:r>
              <a:rPr lang="en-US" sz="2000" dirty="0"/>
              <a:t>Local Arc chapters</a:t>
            </a:r>
          </a:p>
          <a:p>
            <a:pPr lvl="1"/>
            <a:r>
              <a:rPr lang="en-US" sz="2000" dirty="0"/>
              <a:t>NAMI affiliates</a:t>
            </a:r>
          </a:p>
          <a:p>
            <a:pPr lvl="1"/>
            <a:r>
              <a:rPr lang="en-US" sz="2000" dirty="0"/>
              <a:t>Autism Society chapters</a:t>
            </a:r>
          </a:p>
          <a:p>
            <a:pPr lvl="1"/>
            <a:endParaRPr lang="en-US" dirty="0"/>
          </a:p>
          <a:p>
            <a:endParaRPr lang="en-US" dirty="0"/>
          </a:p>
          <a:p>
            <a:pPr lvl="1"/>
            <a:endParaRPr lang="en-US" u="sng" dirty="0">
              <a:solidFill>
                <a:srgbClr val="000000"/>
              </a:solidFill>
              <a:latin typeface="Fira Sans" panose="020B0503050000020004" pitchFamily="34" charset="0"/>
            </a:endParaRPr>
          </a:p>
          <a:p>
            <a:pPr lvl="1"/>
            <a:endParaRPr lang="en-US" b="0" i="0" dirty="0">
              <a:solidFill>
                <a:srgbClr val="000000"/>
              </a:solidFill>
              <a:effectLst/>
              <a:latin typeface="Fira Sans" panose="020B0503050000020004" pitchFamily="34" charset="0"/>
            </a:endParaRPr>
          </a:p>
          <a:p>
            <a:pPr lvl="1"/>
            <a:endParaRPr lang="en-US" dirty="0"/>
          </a:p>
        </p:txBody>
      </p:sp>
    </p:spTree>
    <p:extLst>
      <p:ext uri="{BB962C8B-B14F-4D97-AF65-F5344CB8AC3E}">
        <p14:creationId xmlns:p14="http://schemas.microsoft.com/office/powerpoint/2010/main" val="296490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F883-9183-4F7A-A3DE-F511326B59A3}"/>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F70B5"/>
                </a:solidFill>
                <a:effectLst/>
                <a:uLnTx/>
                <a:uFillTx/>
                <a:latin typeface="Trebuchet MS" panose="020B0603020202020204"/>
                <a:ea typeface="+mj-ea"/>
                <a:cs typeface="+mj-cs"/>
              </a:rPr>
              <a:t>About Disability Rights Wisconsin</a:t>
            </a:r>
            <a:endParaRPr lang="en-US" dirty="0"/>
          </a:p>
        </p:txBody>
      </p:sp>
      <p:sp>
        <p:nvSpPr>
          <p:cNvPr id="3" name="Content Placeholder 2">
            <a:extLst>
              <a:ext uri="{FF2B5EF4-FFF2-40B4-BE49-F238E27FC236}">
                <a16:creationId xmlns:a16="http://schemas.microsoft.com/office/drawing/2014/main" id="{B000D922-480D-473D-AEEE-B42A8653414C}"/>
              </a:ext>
            </a:extLst>
          </p:cNvPr>
          <p:cNvSpPr>
            <a:spLocks noGrp="1"/>
          </p:cNvSpPr>
          <p:nvPr>
            <p:ph idx="1"/>
          </p:nvPr>
        </p:nvSpPr>
        <p:spPr>
          <a:xfrm>
            <a:off x="677334" y="1524001"/>
            <a:ext cx="8596668" cy="4517362"/>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0F70B5"/>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DRW is the federally mandated Protection and Advocacy system for  Wisconsin charged with protecting the rights of people with disabilities.</a:t>
            </a:r>
            <a:endParaRPr kumimoji="0" lang="en-US" sz="3200" b="0" i="0" u="none" strike="noStrike" kern="1200" cap="none" spc="0" normalizeH="0" baseline="0" noProof="0" dirty="0">
              <a:ln>
                <a:noFill/>
              </a:ln>
              <a:solidFill>
                <a:srgbClr val="000000">
                  <a:lumMod val="75000"/>
                  <a:lumOff val="25000"/>
                </a:srgbClr>
              </a:solidFill>
              <a:effectLst/>
              <a:uLnTx/>
              <a:uFillTx/>
              <a:ea typeface="+mn-ea"/>
              <a:cs typeface="+mn-cs"/>
            </a:endParaRPr>
          </a:p>
          <a:p>
            <a:pPr marL="342900" marR="0" lvl="0" indent="-342900" algn="l" defTabSz="457200" rtl="0" eaLnBrk="1" fontAlgn="auto" latinLnBrk="0" hangingPunct="1">
              <a:lnSpc>
                <a:spcPct val="100000"/>
              </a:lnSpc>
              <a:spcBef>
                <a:spcPts val="1000"/>
              </a:spcBef>
              <a:spcAft>
                <a:spcPts val="0"/>
              </a:spcAft>
              <a:buClr>
                <a:srgbClr val="0F70B5"/>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DRW helps protect the voting rights of people with disabilities, as required by the Help America Vote Act (42 U.S.C. § 15461 (2002))</a:t>
            </a:r>
          </a:p>
          <a:p>
            <a:pPr marL="342900" marR="0" lvl="0" indent="-342900" algn="l" defTabSz="457200" rtl="0" eaLnBrk="1" fontAlgn="auto" latinLnBrk="0" hangingPunct="1">
              <a:lnSpc>
                <a:spcPct val="100000"/>
              </a:lnSpc>
              <a:spcBef>
                <a:spcPts val="1000"/>
              </a:spcBef>
              <a:spcAft>
                <a:spcPts val="0"/>
              </a:spcAft>
              <a:buClr>
                <a:srgbClr val="0F70B5"/>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Contact the DRW</a:t>
            </a:r>
            <a:r>
              <a:rPr kumimoji="0" lang="en-US" sz="2400" b="0" i="0" u="none" strike="noStrike" kern="1200" cap="none" spc="0" normalizeH="0" baseline="0" noProof="0" dirty="0">
                <a:ln>
                  <a:noFill/>
                </a:ln>
                <a:solidFill>
                  <a:srgbClr val="202020"/>
                </a:solidFill>
                <a:effectLst/>
                <a:uLnTx/>
                <a:uFillTx/>
                <a:ea typeface="Calibri" panose="020F0502020204030204" pitchFamily="34" charset="0"/>
                <a:cs typeface="Calibri" panose="020F0502020204030204" pitchFamily="34" charset="0"/>
              </a:rPr>
              <a:t> Voter Hotline for assistance or questions about voting.  Open year round.</a:t>
            </a:r>
            <a:br>
              <a:rPr kumimoji="0" lang="en-US" sz="2400" b="0" i="0" u="none" strike="noStrike" kern="1200" cap="none" spc="0" normalizeH="0" baseline="0" noProof="0" dirty="0">
                <a:ln>
                  <a:noFill/>
                </a:ln>
                <a:solidFill>
                  <a:srgbClr val="202020"/>
                </a:solidFill>
                <a:effectLst/>
                <a:uLnTx/>
                <a:uFillTx/>
                <a:ea typeface="Calibri" panose="020F0502020204030204" pitchFamily="34" charset="0"/>
                <a:cs typeface="Calibri" panose="020F0502020204030204" pitchFamily="34" charset="0"/>
              </a:rPr>
            </a:br>
            <a:r>
              <a:rPr kumimoji="0" lang="en-US" sz="2400" b="0" i="0" u="none" strike="noStrike" kern="1200" cap="none" spc="0" normalizeH="0" baseline="0" noProof="0" dirty="0">
                <a:ln>
                  <a:noFill/>
                </a:ln>
                <a:solidFill>
                  <a:srgbClr val="202020"/>
                </a:solidFill>
                <a:effectLst/>
                <a:uLnTx/>
                <a:uFillTx/>
                <a:ea typeface="Calibri" panose="020F0502020204030204" pitchFamily="34" charset="0"/>
                <a:cs typeface="Calibri" panose="020F0502020204030204" pitchFamily="34" charset="0"/>
              </a:rPr>
              <a:t>844-347-8683 / </a:t>
            </a:r>
            <a:r>
              <a:rPr kumimoji="0" lang="en-US" sz="2400" b="0" i="0" u="none" strike="noStrike" kern="1200" cap="none" spc="0" normalizeH="0" baseline="0" noProof="0" dirty="0">
                <a:ln>
                  <a:noFill/>
                </a:ln>
                <a:solidFill>
                  <a:srgbClr val="202020"/>
                </a:solidFill>
                <a:effectLst/>
                <a:uLnTx/>
                <a:uFillTx/>
                <a:ea typeface="Calibri" panose="020F0502020204030204" pitchFamily="34" charset="0"/>
                <a:cs typeface="Calibri" panose="020F0502020204030204" pitchFamily="34" charset="0"/>
                <a:hlinkClick r:id="rId3"/>
              </a:rPr>
              <a:t>info@disabilityvote.org</a:t>
            </a:r>
            <a:endParaRPr kumimoji="0" lang="en-US" sz="2400" b="0" i="0" u="none" strike="noStrike" kern="1200" cap="none" spc="0" normalizeH="0" baseline="0" noProof="0" dirty="0">
              <a:ln>
                <a:noFill/>
              </a:ln>
              <a:solidFill>
                <a:srgbClr val="202020"/>
              </a:solidFill>
              <a:effectLst/>
              <a:uLnTx/>
              <a:uFillTx/>
              <a:ea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0F70B5"/>
              </a:buClr>
              <a:buSzPct val="80000"/>
              <a:buFont typeface="Wingdings 3" charset="2"/>
              <a:buChar char=""/>
              <a:tabLst/>
              <a:defRPr/>
            </a:pPr>
            <a:r>
              <a:rPr kumimoji="0" lang="en-US" sz="2400" b="0" i="0" u="none" strike="noStrike" kern="1200" cap="none" spc="0" normalizeH="0" baseline="0" noProof="0" dirty="0">
                <a:ln>
                  <a:noFill/>
                </a:ln>
                <a:solidFill>
                  <a:srgbClr val="202020"/>
                </a:solidFill>
                <a:effectLst/>
                <a:uLnTx/>
                <a:uFillTx/>
                <a:ea typeface="+mn-ea"/>
                <a:cs typeface="Calibri" panose="020F0502020204030204" pitchFamily="34" charset="0"/>
              </a:rPr>
              <a:t>Join the Wisconsin Disability Vote Coalition, coordinated by DRW and BPDD:  </a:t>
            </a:r>
            <a:r>
              <a:rPr kumimoji="0" lang="en-US" sz="2400" b="0" i="0" u="none" strike="noStrike" kern="1200" cap="none" spc="0" normalizeH="0" baseline="0" noProof="0" dirty="0">
                <a:ln>
                  <a:noFill/>
                </a:ln>
                <a:solidFill>
                  <a:srgbClr val="202020"/>
                </a:solidFill>
                <a:effectLst/>
                <a:uLnTx/>
                <a:uFillTx/>
                <a:ea typeface="+mn-ea"/>
                <a:cs typeface="Calibri" panose="020F0502020204030204" pitchFamily="34" charset="0"/>
                <a:hlinkClick r:id="rId4"/>
              </a:rPr>
              <a:t>https://disabilityvote.org/</a:t>
            </a:r>
            <a:endParaRPr kumimoji="0" lang="en-US" sz="2400" b="0" i="0" u="none" strike="noStrike" kern="1200" cap="none" spc="0" normalizeH="0" baseline="0" noProof="0" dirty="0">
              <a:ln>
                <a:noFill/>
              </a:ln>
              <a:solidFill>
                <a:srgbClr val="202020"/>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67619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BC5B-970C-4AAA-8079-389D1F483A7F}"/>
              </a:ext>
            </a:extLst>
          </p:cNvPr>
          <p:cNvSpPr>
            <a:spLocks noGrp="1"/>
          </p:cNvSpPr>
          <p:nvPr>
            <p:ph type="title"/>
          </p:nvPr>
        </p:nvSpPr>
        <p:spPr/>
        <p:txBody>
          <a:bodyPr/>
          <a:lstStyle/>
          <a:p>
            <a:r>
              <a:rPr lang="en-US" dirty="0"/>
              <a:t>Equity and the Disability Vote:</a:t>
            </a:r>
            <a:br>
              <a:rPr lang="en-US" dirty="0"/>
            </a:br>
            <a:r>
              <a:rPr lang="en-US" dirty="0"/>
              <a:t>Partnership Opportunities</a:t>
            </a:r>
          </a:p>
        </p:txBody>
      </p:sp>
      <p:sp>
        <p:nvSpPr>
          <p:cNvPr id="3" name="Content Placeholder 2">
            <a:extLst>
              <a:ext uri="{FF2B5EF4-FFF2-40B4-BE49-F238E27FC236}">
                <a16:creationId xmlns:a16="http://schemas.microsoft.com/office/drawing/2014/main" id="{DC8EF5A8-C167-4214-9D0B-5467B0A3D562}"/>
              </a:ext>
            </a:extLst>
          </p:cNvPr>
          <p:cNvSpPr>
            <a:spLocks noGrp="1"/>
          </p:cNvSpPr>
          <p:nvPr>
            <p:ph idx="1"/>
          </p:nvPr>
        </p:nvSpPr>
        <p:spPr>
          <a:xfrm>
            <a:off x="677334" y="2160589"/>
            <a:ext cx="9228666" cy="3880773"/>
          </a:xfrm>
        </p:spPr>
        <p:txBody>
          <a:bodyPr/>
          <a:lstStyle/>
          <a:p>
            <a:r>
              <a:rPr lang="en-US" dirty="0"/>
              <a:t>Order or print Disability Vote Coalition materials from our </a:t>
            </a:r>
            <a:r>
              <a:rPr lang="en-US" dirty="0">
                <a:hlinkClick r:id="rId3"/>
              </a:rPr>
              <a:t>website</a:t>
            </a:r>
            <a:r>
              <a:rPr lang="en-US" dirty="0"/>
              <a:t>: </a:t>
            </a:r>
            <a:r>
              <a:rPr lang="en-US" dirty="0">
                <a:hlinkClick r:id="rId3"/>
              </a:rPr>
              <a:t>disabilityvote.org</a:t>
            </a:r>
            <a:endParaRPr lang="en-US" dirty="0"/>
          </a:p>
          <a:p>
            <a:pPr marL="400050" lvl="1" indent="0">
              <a:buNone/>
            </a:pPr>
            <a:r>
              <a:rPr lang="en-US" dirty="0"/>
              <a:t>Add them to your resource table and share them in your community. Share with schools, colleges, group homes, senior centers, day programs, or as part of a food distribution or vaccine dissemination effort.</a:t>
            </a:r>
          </a:p>
          <a:p>
            <a:pPr lvl="1"/>
            <a:r>
              <a:rPr lang="en-US" dirty="0"/>
              <a:t>Our </a:t>
            </a:r>
            <a:r>
              <a:rPr lang="en-US" dirty="0">
                <a:hlinkClick r:id="rId4"/>
              </a:rPr>
              <a:t>Voter Toolkit – 2022 Elections </a:t>
            </a:r>
            <a:r>
              <a:rPr lang="en-US" dirty="0"/>
              <a:t>is a good starting point</a:t>
            </a:r>
          </a:p>
          <a:p>
            <a:pPr lvl="1"/>
            <a:r>
              <a:rPr lang="en-US" b="1" i="0" dirty="0">
                <a:solidFill>
                  <a:srgbClr val="000000"/>
                </a:solidFill>
                <a:effectLst/>
                <a:latin typeface="Fira Sans" panose="020B0503050000020004" pitchFamily="34" charset="0"/>
              </a:rPr>
              <a:t>2022 Election Postcards:</a:t>
            </a:r>
            <a:r>
              <a:rPr lang="en-US" b="0" i="0" dirty="0">
                <a:solidFill>
                  <a:srgbClr val="000000"/>
                </a:solidFill>
                <a:effectLst/>
                <a:latin typeface="Fira Sans" panose="020B0503050000020004" pitchFamily="34" charset="0"/>
              </a:rPr>
              <a:t> </a:t>
            </a:r>
            <a:r>
              <a:rPr lang="en-US" b="0" i="0" u="sng" dirty="0">
                <a:solidFill>
                  <a:srgbClr val="000000"/>
                </a:solidFill>
                <a:effectLst/>
                <a:latin typeface="Fira Sans" panose="020B0503050000020004" pitchFamily="34" charset="0"/>
                <a:hlinkClick r:id="rId5"/>
              </a:rPr>
              <a:t>View 2022 Postcards here</a:t>
            </a:r>
            <a:r>
              <a:rPr lang="en-US" b="0" i="0" dirty="0">
                <a:solidFill>
                  <a:srgbClr val="000000"/>
                </a:solidFill>
                <a:effectLst/>
                <a:latin typeface="Fira Sans" panose="020B0503050000020004" pitchFamily="34" charset="0"/>
              </a:rPr>
              <a:t>.</a:t>
            </a:r>
          </a:p>
          <a:p>
            <a:pPr lvl="1"/>
            <a:r>
              <a:rPr lang="en-US" b="1" i="0" dirty="0">
                <a:solidFill>
                  <a:srgbClr val="000000"/>
                </a:solidFill>
                <a:effectLst/>
                <a:latin typeface="Fira Sans" panose="020B0503050000020004" pitchFamily="34" charset="0"/>
              </a:rPr>
              <a:t>2022 Election Posters:</a:t>
            </a:r>
            <a:r>
              <a:rPr lang="en-US" b="0" i="0" dirty="0">
                <a:solidFill>
                  <a:srgbClr val="000000"/>
                </a:solidFill>
                <a:effectLst/>
                <a:latin typeface="Fira Sans" panose="020B0503050000020004" pitchFamily="34" charset="0"/>
              </a:rPr>
              <a:t> </a:t>
            </a:r>
            <a:r>
              <a:rPr lang="en-US" b="0" i="0" u="sng" dirty="0">
                <a:solidFill>
                  <a:srgbClr val="000000"/>
                </a:solidFill>
                <a:effectLst/>
                <a:latin typeface="Fira Sans" panose="020B0503050000020004" pitchFamily="34" charset="0"/>
                <a:hlinkClick r:id="rId6"/>
              </a:rPr>
              <a:t>View 2022 Posters here</a:t>
            </a:r>
            <a:r>
              <a:rPr lang="en-US" b="0" i="0" dirty="0">
                <a:solidFill>
                  <a:srgbClr val="000000"/>
                </a:solidFill>
                <a:effectLst/>
                <a:latin typeface="Fira Sans" panose="020B0503050000020004" pitchFamily="34" charset="0"/>
              </a:rPr>
              <a:t>.</a:t>
            </a:r>
          </a:p>
          <a:p>
            <a:pPr lvl="1"/>
            <a:r>
              <a:rPr lang="en-US" b="1" i="0" u="sng" dirty="0">
                <a:solidFill>
                  <a:srgbClr val="000000"/>
                </a:solidFill>
                <a:effectLst/>
                <a:latin typeface="Fira Sans" panose="020B0503050000020004" pitchFamily="34" charset="0"/>
                <a:hlinkClick r:id="rId7"/>
              </a:rPr>
              <a:t>Make Your Plan to Vote: Aug 9th Primary and Nov 8th Fall Election</a:t>
            </a:r>
            <a:endParaRPr lang="en-US" b="1" i="0" u="sng" dirty="0">
              <a:solidFill>
                <a:srgbClr val="000000"/>
              </a:solidFill>
              <a:effectLst/>
              <a:latin typeface="Fira Sans" panose="020B0503050000020004" pitchFamily="34" charset="0"/>
            </a:endParaRPr>
          </a:p>
          <a:p>
            <a:pPr lvl="1"/>
            <a:r>
              <a:rPr lang="en-US" u="sng" dirty="0">
                <a:solidFill>
                  <a:srgbClr val="000000"/>
                </a:solidFill>
                <a:latin typeface="Fira Sans" panose="020B0503050000020004" pitchFamily="34" charset="0"/>
                <a:hlinkClick r:id="rId8"/>
              </a:rPr>
              <a:t>Competency, </a:t>
            </a:r>
            <a:r>
              <a:rPr lang="en-US" b="0" i="0" u="sng" dirty="0">
                <a:solidFill>
                  <a:srgbClr val="000000"/>
                </a:solidFill>
                <a:effectLst/>
                <a:latin typeface="Fira Sans" panose="020B0503050000020004" pitchFamily="34" charset="0"/>
                <a:hlinkClick r:id="rId8"/>
              </a:rPr>
              <a:t>Guardianship, and Voting in </a:t>
            </a:r>
            <a:r>
              <a:rPr lang="en-US" b="0" i="0" u="sng" dirty="0" err="1">
                <a:solidFill>
                  <a:srgbClr val="000000"/>
                </a:solidFill>
                <a:effectLst/>
                <a:latin typeface="Fira Sans" panose="020B0503050000020004" pitchFamily="34" charset="0"/>
                <a:hlinkClick r:id="rId8"/>
              </a:rPr>
              <a:t>WIsconsin</a:t>
            </a:r>
            <a:r>
              <a:rPr lang="en-US" b="0" i="0" dirty="0">
                <a:solidFill>
                  <a:srgbClr val="000000"/>
                </a:solidFill>
                <a:effectLst/>
                <a:latin typeface="Fira Sans" panose="020B0503050000020004" pitchFamily="34" charset="0"/>
              </a:rPr>
              <a:t>.</a:t>
            </a:r>
          </a:p>
          <a:p>
            <a:pPr lvl="1"/>
            <a:endParaRPr lang="en-US" b="1" i="0" u="sng" dirty="0">
              <a:solidFill>
                <a:srgbClr val="000000"/>
              </a:solidFill>
              <a:effectLst/>
              <a:latin typeface="Fira Sans" panose="020B0503050000020004" pitchFamily="34" charset="0"/>
            </a:endParaRPr>
          </a:p>
          <a:p>
            <a:pPr lvl="1"/>
            <a:endParaRPr lang="en-US" u="sng" dirty="0">
              <a:solidFill>
                <a:srgbClr val="000000"/>
              </a:solidFill>
              <a:latin typeface="Fira Sans" panose="020B0503050000020004" pitchFamily="34" charset="0"/>
            </a:endParaRPr>
          </a:p>
          <a:p>
            <a:pPr lvl="1"/>
            <a:endParaRPr lang="en-US" b="0" i="0" dirty="0">
              <a:solidFill>
                <a:srgbClr val="000000"/>
              </a:solidFill>
              <a:effectLst/>
              <a:latin typeface="Fira Sans" panose="020B0503050000020004" pitchFamily="34" charset="0"/>
            </a:endParaRPr>
          </a:p>
          <a:p>
            <a:pPr lvl="1"/>
            <a:endParaRPr lang="en-US" dirty="0"/>
          </a:p>
        </p:txBody>
      </p:sp>
    </p:spTree>
    <p:extLst>
      <p:ext uri="{BB962C8B-B14F-4D97-AF65-F5344CB8AC3E}">
        <p14:creationId xmlns:p14="http://schemas.microsoft.com/office/powerpoint/2010/main" val="3512849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AAC8-FB2A-467C-BFA2-BD9B025AEAB5}"/>
              </a:ext>
            </a:extLst>
          </p:cNvPr>
          <p:cNvSpPr>
            <a:spLocks noGrp="1"/>
          </p:cNvSpPr>
          <p:nvPr>
            <p:ph type="title"/>
          </p:nvPr>
        </p:nvSpPr>
        <p:spPr/>
        <p:txBody>
          <a:bodyPr/>
          <a:lstStyle/>
          <a:p>
            <a:r>
              <a:rPr lang="en-US" dirty="0"/>
              <a:t>Increase awareness of Voting Rights and Accommodations</a:t>
            </a:r>
          </a:p>
        </p:txBody>
      </p:sp>
      <p:sp>
        <p:nvSpPr>
          <p:cNvPr id="3" name="Content Placeholder 2">
            <a:extLst>
              <a:ext uri="{FF2B5EF4-FFF2-40B4-BE49-F238E27FC236}">
                <a16:creationId xmlns:a16="http://schemas.microsoft.com/office/drawing/2014/main" id="{D8A3868E-558B-4664-A3BF-00E4C4F4C11F}"/>
              </a:ext>
            </a:extLst>
          </p:cNvPr>
          <p:cNvSpPr>
            <a:spLocks noGrp="1"/>
          </p:cNvSpPr>
          <p:nvPr>
            <p:ph idx="1"/>
          </p:nvPr>
        </p:nvSpPr>
        <p:spPr>
          <a:xfrm>
            <a:off x="677334" y="2133601"/>
            <a:ext cx="8596668" cy="3907762"/>
          </a:xfrm>
        </p:spPr>
        <p:txBody>
          <a:bodyPr>
            <a:normAutofit/>
          </a:bodyPr>
          <a:lstStyle/>
          <a:p>
            <a:r>
              <a:rPr lang="en-US" sz="2200" b="1" i="0" dirty="0">
                <a:solidFill>
                  <a:srgbClr val="000000"/>
                </a:solidFill>
                <a:effectLst/>
              </a:rPr>
              <a:t>Voting Rights Fact Sheet:</a:t>
            </a:r>
            <a:endParaRPr lang="en-US" sz="2200" b="0" i="0" dirty="0">
              <a:solidFill>
                <a:srgbClr val="000000"/>
              </a:solidFill>
              <a:effectLst/>
            </a:endParaRPr>
          </a:p>
          <a:p>
            <a:pPr lvl="1"/>
            <a:r>
              <a:rPr lang="en-US" sz="2200" b="0" i="0" u="sng" dirty="0">
                <a:solidFill>
                  <a:srgbClr val="000000"/>
                </a:solidFill>
                <a:effectLst/>
                <a:hlinkClick r:id="rId3"/>
              </a:rPr>
              <a:t>View English Voting Rights fact sheet here (accessible pdf)</a:t>
            </a:r>
            <a:r>
              <a:rPr lang="en-US" sz="2200" b="0" i="0" dirty="0">
                <a:solidFill>
                  <a:srgbClr val="000000"/>
                </a:solidFill>
                <a:effectLst/>
              </a:rPr>
              <a:t>.</a:t>
            </a:r>
          </a:p>
          <a:p>
            <a:pPr lvl="1"/>
            <a:r>
              <a:rPr lang="en-US" sz="2200" b="0" i="0" u="sng" dirty="0">
                <a:solidFill>
                  <a:srgbClr val="000000"/>
                </a:solidFill>
                <a:effectLst/>
                <a:hlinkClick r:id="rId4"/>
              </a:rPr>
              <a:t>View Spanish Voting Rights fact sheet here (accessible pdf)</a:t>
            </a:r>
            <a:r>
              <a:rPr lang="en-US" sz="2200" b="0" i="0" dirty="0">
                <a:solidFill>
                  <a:srgbClr val="000000"/>
                </a:solidFill>
                <a:effectLst/>
              </a:rPr>
              <a:t>.</a:t>
            </a:r>
          </a:p>
          <a:p>
            <a:r>
              <a:rPr lang="en-US" sz="2200" b="0" i="0" u="sng" dirty="0">
                <a:solidFill>
                  <a:srgbClr val="000000"/>
                </a:solidFill>
                <a:effectLst/>
                <a:hlinkClick r:id="rId5"/>
              </a:rPr>
              <a:t>Know Your Rights</a:t>
            </a:r>
            <a:r>
              <a:rPr lang="en-US" sz="2200" b="0" i="0" dirty="0">
                <a:solidFill>
                  <a:srgbClr val="000000"/>
                </a:solidFill>
                <a:effectLst/>
              </a:rPr>
              <a:t> Video</a:t>
            </a:r>
          </a:p>
          <a:p>
            <a:r>
              <a:rPr lang="en-US" sz="2200" b="1" i="0" dirty="0">
                <a:solidFill>
                  <a:srgbClr val="000000"/>
                </a:solidFill>
                <a:effectLst/>
              </a:rPr>
              <a:t>Report an Accessibility Concern to the WI Elections Commission:</a:t>
            </a:r>
            <a:r>
              <a:rPr lang="en-US" sz="2200" b="0" i="0" dirty="0">
                <a:solidFill>
                  <a:srgbClr val="000000"/>
                </a:solidFill>
                <a:effectLst/>
              </a:rPr>
              <a:t> </a:t>
            </a:r>
            <a:r>
              <a:rPr lang="en-US" sz="2200" b="0" i="0" u="sng" dirty="0">
                <a:solidFill>
                  <a:srgbClr val="000000"/>
                </a:solidFill>
                <a:effectLst/>
                <a:hlinkClick r:id="rId6"/>
              </a:rPr>
              <a:t>View report form here</a:t>
            </a:r>
            <a:r>
              <a:rPr lang="en-US" sz="2200" b="0" i="0" dirty="0">
                <a:solidFill>
                  <a:srgbClr val="000000"/>
                </a:solidFill>
                <a:effectLst/>
              </a:rPr>
              <a:t>.</a:t>
            </a:r>
          </a:p>
          <a:p>
            <a:r>
              <a:rPr lang="en-US" sz="2200" dirty="0">
                <a:solidFill>
                  <a:srgbClr val="000000"/>
                </a:solidFill>
              </a:rPr>
              <a:t>Refer voters to the Disability Rights WI Voter Hotline: </a:t>
            </a:r>
            <a:br>
              <a:rPr lang="en-US" sz="2200" dirty="0">
                <a:solidFill>
                  <a:srgbClr val="000000"/>
                </a:solidFill>
              </a:rPr>
            </a:br>
            <a:r>
              <a:rPr lang="en-US" sz="2200" dirty="0">
                <a:solidFill>
                  <a:srgbClr val="000000"/>
                </a:solidFill>
              </a:rPr>
              <a:t>844-347-8683  / 844-DIS-VOTE</a:t>
            </a:r>
          </a:p>
          <a:p>
            <a:endParaRPr lang="en-US" sz="2200" b="0" i="0" dirty="0">
              <a:solidFill>
                <a:srgbClr val="000000"/>
              </a:solidFill>
              <a:effectLst/>
            </a:endParaRPr>
          </a:p>
          <a:p>
            <a:pPr marL="0" indent="0">
              <a:buNone/>
            </a:pPr>
            <a:endParaRPr lang="en-US" dirty="0"/>
          </a:p>
        </p:txBody>
      </p:sp>
    </p:spTree>
    <p:extLst>
      <p:ext uri="{BB962C8B-B14F-4D97-AF65-F5344CB8AC3E}">
        <p14:creationId xmlns:p14="http://schemas.microsoft.com/office/powerpoint/2010/main" val="1302332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7A0C-84FC-42EA-97C7-7C22F7179218}"/>
              </a:ext>
            </a:extLst>
          </p:cNvPr>
          <p:cNvSpPr>
            <a:spLocks noGrp="1"/>
          </p:cNvSpPr>
          <p:nvPr>
            <p:ph type="title"/>
          </p:nvPr>
        </p:nvSpPr>
        <p:spPr/>
        <p:txBody>
          <a:bodyPr/>
          <a:lstStyle/>
          <a:p>
            <a:r>
              <a:rPr lang="en-US" dirty="0"/>
              <a:t>Participate in polling place accessibility audits</a:t>
            </a:r>
          </a:p>
        </p:txBody>
      </p:sp>
      <p:sp>
        <p:nvSpPr>
          <p:cNvPr id="3" name="Content Placeholder 2">
            <a:extLst>
              <a:ext uri="{FF2B5EF4-FFF2-40B4-BE49-F238E27FC236}">
                <a16:creationId xmlns:a16="http://schemas.microsoft.com/office/drawing/2014/main" id="{8861FFF1-B300-494A-A96A-05E1548E47CC}"/>
              </a:ext>
            </a:extLst>
          </p:cNvPr>
          <p:cNvSpPr>
            <a:spLocks noGrp="1"/>
          </p:cNvSpPr>
          <p:nvPr>
            <p:ph idx="1"/>
          </p:nvPr>
        </p:nvSpPr>
        <p:spPr>
          <a:xfrm>
            <a:off x="677334" y="1930400"/>
            <a:ext cx="8596668" cy="4236373"/>
          </a:xfrm>
        </p:spPr>
        <p:txBody>
          <a:bodyPr>
            <a:normAutofit/>
          </a:bodyPr>
          <a:lstStyle/>
          <a:p>
            <a:r>
              <a:rPr lang="en-US" sz="2800" dirty="0"/>
              <a:t>WEC Election Day Polling Place Accessibility Review program  </a:t>
            </a:r>
          </a:p>
          <a:p>
            <a:r>
              <a:rPr lang="en-US" sz="2800" dirty="0"/>
              <a:t>Audits are conducted by DRW staff, WEC staff, and temps.</a:t>
            </a:r>
          </a:p>
          <a:p>
            <a:r>
              <a:rPr lang="en-US" sz="2800" dirty="0"/>
              <a:t>Temps needed for the November elections.  </a:t>
            </a:r>
          </a:p>
          <a:p>
            <a:pPr lvl="1"/>
            <a:r>
              <a:rPr lang="en-US" sz="2800" dirty="0"/>
              <a:t>WEC provides training and tablets for use, and participants are assigned polling places.</a:t>
            </a:r>
          </a:p>
          <a:p>
            <a:pPr lvl="1"/>
            <a:r>
              <a:rPr lang="en-US" sz="2800" dirty="0"/>
              <a:t>You must have your own transportation.    </a:t>
            </a:r>
          </a:p>
          <a:p>
            <a:endParaRPr lang="en-US" dirty="0"/>
          </a:p>
        </p:txBody>
      </p:sp>
    </p:spTree>
    <p:extLst>
      <p:ext uri="{BB962C8B-B14F-4D97-AF65-F5344CB8AC3E}">
        <p14:creationId xmlns:p14="http://schemas.microsoft.com/office/powerpoint/2010/main" val="3364567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77334" y="609600"/>
            <a:ext cx="8923866" cy="1320800"/>
          </a:xfrm>
        </p:spPr>
        <p:txBody>
          <a:bodyPr>
            <a:normAutofit/>
          </a:bodyPr>
          <a:lstStyle/>
          <a:p>
            <a:r>
              <a:rPr lang="en-US" dirty="0"/>
              <a:t>Partner with Us          </a:t>
            </a:r>
            <a:br>
              <a:rPr lang="en-US" dirty="0"/>
            </a:br>
            <a:endParaRPr lang="en-US" dirty="0"/>
          </a:p>
        </p:txBody>
      </p:sp>
      <p:sp>
        <p:nvSpPr>
          <p:cNvPr id="4" name="Content Placeholder 2">
            <a:extLst>
              <a:ext uri="{FF2B5EF4-FFF2-40B4-BE49-F238E27FC236}">
                <a16:creationId xmlns:a16="http://schemas.microsoft.com/office/drawing/2014/main" id="{FAE0F4BB-4AFD-DE44-BBF1-E44B5B2A0D2B}"/>
              </a:ext>
            </a:extLst>
          </p:cNvPr>
          <p:cNvSpPr txBox="1">
            <a:spLocks/>
          </p:cNvSpPr>
          <p:nvPr/>
        </p:nvSpPr>
        <p:spPr>
          <a:xfrm>
            <a:off x="677334" y="1524001"/>
            <a:ext cx="9000066" cy="4648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spcBef>
                <a:spcPts val="0"/>
              </a:spcBef>
              <a:spcAft>
                <a:spcPts val="600"/>
              </a:spcAft>
            </a:pPr>
            <a:r>
              <a:rPr lang="en-US" sz="2200" u="sng" dirty="0">
                <a:solidFill>
                  <a:srgbClr val="000000"/>
                </a:solidFill>
                <a:effectLst/>
                <a:ea typeface="Calibri" panose="020F0502020204030204" pitchFamily="34" charset="0"/>
                <a:cs typeface="Calibri" panose="020F0502020204030204" pitchFamily="34" charset="0"/>
                <a:hlinkClick r:id="rId3"/>
              </a:rPr>
              <a:t>Sign up </a:t>
            </a:r>
            <a:r>
              <a:rPr lang="en-US" sz="2200" dirty="0">
                <a:solidFill>
                  <a:srgbClr val="000000"/>
                </a:solidFill>
                <a:effectLst/>
                <a:ea typeface="Calibri" panose="020F0502020204030204" pitchFamily="34" charset="0"/>
                <a:cs typeface="Calibri" panose="020F0502020204030204" pitchFamily="34" charset="0"/>
              </a:rPr>
              <a:t>for the Disability Vote Coalition e-newsletter at </a:t>
            </a:r>
            <a:r>
              <a:rPr lang="en-US" sz="2200" u="sng" dirty="0">
                <a:solidFill>
                  <a:srgbClr val="000000"/>
                </a:solidFill>
                <a:effectLst/>
                <a:ea typeface="Calibri" panose="020F0502020204030204" pitchFamily="34" charset="0"/>
                <a:cs typeface="Calibri" panose="020F0502020204030204" pitchFamily="34" charset="0"/>
                <a:hlinkClick r:id="rId4"/>
              </a:rPr>
              <a:t>disabilityvote.org</a:t>
            </a:r>
            <a:endParaRPr lang="en-US" sz="2200" dirty="0">
              <a:solidFill>
                <a:srgbClr val="000000"/>
              </a:solidFill>
              <a:effectLst/>
              <a:ea typeface="Calibri" panose="020F0502020204030204" pitchFamily="34" charset="0"/>
              <a:cs typeface="Calibri" panose="020F0502020204030204" pitchFamily="34" charset="0"/>
            </a:endParaRPr>
          </a:p>
          <a:p>
            <a:pPr>
              <a:lnSpc>
                <a:spcPct val="120000"/>
              </a:lnSpc>
              <a:spcBef>
                <a:spcPts val="0"/>
              </a:spcBef>
              <a:spcAft>
                <a:spcPts val="600"/>
              </a:spcAft>
            </a:pPr>
            <a:r>
              <a:rPr lang="en-US" sz="2200" dirty="0">
                <a:solidFill>
                  <a:srgbClr val="000000"/>
                </a:solidFill>
                <a:effectLst/>
                <a:ea typeface="Calibri" panose="020F0502020204030204" pitchFamily="34" charset="0"/>
                <a:cs typeface="Calibri" panose="020F0502020204030204" pitchFamily="34" charset="0"/>
              </a:rPr>
              <a:t>Follow us on </a:t>
            </a:r>
            <a:r>
              <a:rPr lang="en-US" sz="2200" u="sng" dirty="0">
                <a:solidFill>
                  <a:srgbClr val="000000"/>
                </a:solidFill>
                <a:effectLst/>
                <a:ea typeface="Calibri" panose="020F0502020204030204" pitchFamily="34" charset="0"/>
                <a:cs typeface="Calibri" panose="020F0502020204030204" pitchFamily="34" charset="0"/>
                <a:hlinkClick r:id="rId5"/>
              </a:rPr>
              <a:t>Facebook</a:t>
            </a:r>
            <a:r>
              <a:rPr lang="en-US" sz="2200" dirty="0">
                <a:solidFill>
                  <a:srgbClr val="000000"/>
                </a:solidFill>
                <a:effectLst/>
                <a:ea typeface="Calibri" panose="020F0502020204030204" pitchFamily="34" charset="0"/>
                <a:cs typeface="Calibri" panose="020F0502020204030204" pitchFamily="34" charset="0"/>
              </a:rPr>
              <a:t>, </a:t>
            </a:r>
            <a:r>
              <a:rPr lang="en-US" sz="2200" u="sng" dirty="0">
                <a:solidFill>
                  <a:srgbClr val="000000"/>
                </a:solidFill>
                <a:effectLst/>
                <a:ea typeface="Calibri" panose="020F0502020204030204" pitchFamily="34" charset="0"/>
                <a:cs typeface="Calibri" panose="020F0502020204030204" pitchFamily="34" charset="0"/>
                <a:hlinkClick r:id="rId6"/>
              </a:rPr>
              <a:t>Instagram</a:t>
            </a:r>
            <a:r>
              <a:rPr lang="en-US" sz="2200" dirty="0">
                <a:solidFill>
                  <a:srgbClr val="000000"/>
                </a:solidFill>
                <a:effectLst/>
                <a:ea typeface="Calibri" panose="020F0502020204030204" pitchFamily="34" charset="0"/>
                <a:cs typeface="Calibri" panose="020F0502020204030204" pitchFamily="34" charset="0"/>
              </a:rPr>
              <a:t> and </a:t>
            </a:r>
            <a:r>
              <a:rPr lang="en-US" sz="2200" u="sng" dirty="0">
                <a:solidFill>
                  <a:srgbClr val="000000"/>
                </a:solidFill>
                <a:effectLst/>
                <a:ea typeface="Calibri" panose="020F0502020204030204" pitchFamily="34" charset="0"/>
                <a:cs typeface="Calibri" panose="020F0502020204030204" pitchFamily="34" charset="0"/>
                <a:hlinkClick r:id="rId7"/>
              </a:rPr>
              <a:t>Twitter</a:t>
            </a:r>
            <a:r>
              <a:rPr lang="en-US" sz="2200" dirty="0">
                <a:solidFill>
                  <a:srgbClr val="000000"/>
                </a:solidFill>
                <a:effectLst/>
                <a:ea typeface="Calibri" panose="020F0502020204030204" pitchFamily="34" charset="0"/>
                <a:cs typeface="Calibri" panose="020F0502020204030204" pitchFamily="34" charset="0"/>
              </a:rPr>
              <a:t>. Like and share our posts. </a:t>
            </a:r>
          </a:p>
          <a:p>
            <a:pPr>
              <a:lnSpc>
                <a:spcPct val="120000"/>
              </a:lnSpc>
              <a:spcBef>
                <a:spcPts val="0"/>
              </a:spcBef>
              <a:spcAft>
                <a:spcPts val="600"/>
              </a:spcAft>
            </a:pPr>
            <a:r>
              <a:rPr lang="en-US" sz="2200" dirty="0">
                <a:solidFill>
                  <a:srgbClr val="000000"/>
                </a:solidFill>
                <a:ea typeface="Calibri" panose="020F0502020204030204" pitchFamily="34" charset="0"/>
                <a:cs typeface="Calibri" panose="020F0502020204030204" pitchFamily="34" charset="0"/>
              </a:rPr>
              <a:t>Join a Disability Vote Coalition Subcommittee.  </a:t>
            </a:r>
            <a:r>
              <a:rPr lang="en-US" sz="2200" dirty="0">
                <a:solidFill>
                  <a:srgbClr val="000000"/>
                </a:solidFill>
                <a:effectLst/>
                <a:ea typeface="Calibri" panose="020F0502020204030204" pitchFamily="34" charset="0"/>
                <a:cs typeface="Calibri" panose="020F0502020204030204" pitchFamily="34" charset="0"/>
              </a:rPr>
              <a:t>Email us at </a:t>
            </a:r>
            <a:r>
              <a:rPr lang="en-US" sz="2200" u="sng" dirty="0">
                <a:solidFill>
                  <a:srgbClr val="000000"/>
                </a:solidFill>
                <a:effectLst/>
                <a:ea typeface="Calibri" panose="020F0502020204030204" pitchFamily="34" charset="0"/>
                <a:cs typeface="Calibri" panose="020F0502020204030204" pitchFamily="34" charset="0"/>
                <a:hlinkClick r:id="rId8"/>
              </a:rPr>
              <a:t>info@disabilityvote.org</a:t>
            </a:r>
            <a:r>
              <a:rPr lang="en-US" sz="2200" dirty="0">
                <a:solidFill>
                  <a:srgbClr val="000000"/>
                </a:solidFill>
                <a:effectLst/>
                <a:ea typeface="Calibri" panose="020F0502020204030204" pitchFamily="34" charset="0"/>
                <a:cs typeface="Calibri" panose="020F0502020204030204" pitchFamily="34" charset="0"/>
              </a:rPr>
              <a:t> for information about our subcommittees:</a:t>
            </a:r>
          </a:p>
          <a:p>
            <a:pPr marL="742950" marR="0" lvl="1" indent="-285750">
              <a:lnSpc>
                <a:spcPct val="120000"/>
              </a:lnSpc>
              <a:spcBef>
                <a:spcPts val="0"/>
              </a:spcBef>
              <a:spcAft>
                <a:spcPts val="0"/>
              </a:spcAft>
              <a:buFont typeface="Courier New" panose="02070309020205020404" pitchFamily="49" charset="0"/>
              <a:buChar char="o"/>
            </a:pPr>
            <a:r>
              <a:rPr lang="en-US" sz="2200" dirty="0">
                <a:solidFill>
                  <a:srgbClr val="000000"/>
                </a:solidFill>
                <a:effectLst/>
                <a:ea typeface="Calibri" panose="020F0502020204030204" pitchFamily="34" charset="0"/>
                <a:cs typeface="Calibri" panose="020F0502020204030204" pitchFamily="34" charset="0"/>
              </a:rPr>
              <a:t>Education and Outreach</a:t>
            </a:r>
          </a:p>
          <a:p>
            <a:pPr marL="742950" marR="0" lvl="1" indent="-285750">
              <a:lnSpc>
                <a:spcPct val="120000"/>
              </a:lnSpc>
              <a:spcBef>
                <a:spcPts val="0"/>
              </a:spcBef>
              <a:spcAft>
                <a:spcPts val="0"/>
              </a:spcAft>
              <a:buFont typeface="Courier New" panose="02070309020205020404" pitchFamily="49" charset="0"/>
              <a:buChar char="o"/>
            </a:pPr>
            <a:r>
              <a:rPr lang="en-US" sz="2200" dirty="0">
                <a:solidFill>
                  <a:srgbClr val="000000"/>
                </a:solidFill>
                <a:effectLst/>
                <a:ea typeface="Calibri" panose="020F0502020204030204" pitchFamily="34" charset="0"/>
                <a:cs typeface="Calibri" panose="020F0502020204030204" pitchFamily="34" charset="0"/>
              </a:rPr>
              <a:t>Voting Rights and Accessibility</a:t>
            </a:r>
          </a:p>
          <a:p>
            <a:pPr marL="742950" marR="0" lvl="1" indent="-285750">
              <a:lnSpc>
                <a:spcPct val="120000"/>
              </a:lnSpc>
              <a:spcBef>
                <a:spcPts val="0"/>
              </a:spcBef>
              <a:spcAft>
                <a:spcPts val="600"/>
              </a:spcAft>
              <a:buFont typeface="Courier New" panose="02070309020205020404" pitchFamily="49" charset="0"/>
              <a:buChar char="o"/>
            </a:pPr>
            <a:r>
              <a:rPr lang="en-US" sz="2200" dirty="0">
                <a:solidFill>
                  <a:srgbClr val="000000"/>
                </a:solidFill>
                <a:effectLst/>
                <a:ea typeface="Times New Roman" panose="02020603050405020304" pitchFamily="18" charset="0"/>
                <a:cs typeface="Calibri" panose="020F0502020204030204" pitchFamily="34" charset="0"/>
              </a:rPr>
              <a:t>Advisory Group on Voting in Nursing Homes and Group Homes</a:t>
            </a:r>
            <a:endParaRPr lang="en-US" sz="2200" dirty="0">
              <a:solidFill>
                <a:srgbClr val="000000"/>
              </a:solidFill>
              <a:effectLst/>
              <a:ea typeface="Calibri" panose="020F0502020204030204" pitchFamily="34" charset="0"/>
              <a:cs typeface="Calibri" panose="020F0502020204030204" pitchFamily="34" charset="0"/>
            </a:endParaRPr>
          </a:p>
          <a:p>
            <a:pPr>
              <a:lnSpc>
                <a:spcPct val="120000"/>
              </a:lnSpc>
              <a:spcBef>
                <a:spcPts val="0"/>
              </a:spcBef>
              <a:spcAft>
                <a:spcPts val="600"/>
              </a:spcAft>
            </a:pPr>
            <a:endParaRPr lang="en-US" sz="2200" dirty="0">
              <a:solidFill>
                <a:srgbClr val="000000"/>
              </a:solidFill>
              <a:effectLst/>
              <a:ea typeface="Calibri" panose="020F0502020204030204" pitchFamily="34" charset="0"/>
              <a:cs typeface="Calibri" panose="020F0502020204030204" pitchFamily="34" charset="0"/>
            </a:endParaRPr>
          </a:p>
          <a:p>
            <a:pPr>
              <a:buFont typeface="Wingdings 3" panose="05040102010807070707" pitchFamily="18" charset="2"/>
              <a:buChar char=""/>
            </a:pPr>
            <a:endParaRPr lang="en-US" sz="2200" dirty="0">
              <a:solidFill>
                <a:schemeClr val="tx1"/>
              </a:solidFill>
            </a:endParaRPr>
          </a:p>
        </p:txBody>
      </p:sp>
    </p:spTree>
    <p:extLst>
      <p:ext uri="{BB962C8B-B14F-4D97-AF65-F5344CB8AC3E}">
        <p14:creationId xmlns:p14="http://schemas.microsoft.com/office/powerpoint/2010/main" val="3323297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D426-7A59-4A10-B9D2-8BE165894968}"/>
              </a:ext>
            </a:extLst>
          </p:cNvPr>
          <p:cNvSpPr>
            <a:spLocks noGrp="1"/>
          </p:cNvSpPr>
          <p:nvPr>
            <p:ph type="title"/>
          </p:nvPr>
        </p:nvSpPr>
        <p:spPr/>
        <p:txBody>
          <a:bodyPr/>
          <a:lstStyle/>
          <a:p>
            <a:r>
              <a:rPr lang="en-US" dirty="0"/>
              <a:t>Be an Ally</a:t>
            </a:r>
          </a:p>
        </p:txBody>
      </p:sp>
      <p:sp>
        <p:nvSpPr>
          <p:cNvPr id="3" name="Content Placeholder 2">
            <a:extLst>
              <a:ext uri="{FF2B5EF4-FFF2-40B4-BE49-F238E27FC236}">
                <a16:creationId xmlns:a16="http://schemas.microsoft.com/office/drawing/2014/main" id="{4F7E143B-1668-437B-BD0A-3F7CF9480391}"/>
              </a:ext>
            </a:extLst>
          </p:cNvPr>
          <p:cNvSpPr>
            <a:spLocks noGrp="1"/>
          </p:cNvSpPr>
          <p:nvPr>
            <p:ph idx="1"/>
          </p:nvPr>
        </p:nvSpPr>
        <p:spPr>
          <a:xfrm>
            <a:off x="677334" y="1676401"/>
            <a:ext cx="8596668" cy="4364962"/>
          </a:xfrm>
        </p:spPr>
        <p:txBody>
          <a:bodyPr/>
          <a:lstStyle/>
          <a:p>
            <a:r>
              <a:rPr lang="en-US" sz="2000" dirty="0"/>
              <a:t>Use the accessible voting machine at your polling place.</a:t>
            </a:r>
          </a:p>
          <a:p>
            <a:r>
              <a:rPr lang="en-US" sz="2000" dirty="0"/>
              <a:t>If you are a poll worker, talk to your peers about how to increase use of accessible voting machine.  Best practice is to offer it to all voters.</a:t>
            </a:r>
          </a:p>
          <a:p>
            <a:r>
              <a:rPr lang="en-US" sz="2000" dirty="0"/>
              <a:t>Ask your clerk about serving as a Special Voting Deputy for nursing homes and care facilities.</a:t>
            </a:r>
          </a:p>
          <a:p>
            <a:r>
              <a:rPr lang="en-US" sz="2000" dirty="0">
                <a:effectLst/>
                <a:ea typeface="Calibri" panose="020F0502020204030204" pitchFamily="34" charset="0"/>
                <a:cs typeface="Calibri" panose="020F0502020204030204" pitchFamily="34" charset="0"/>
              </a:rPr>
              <a:t>Provide captioning for videos and virtual events so they are accessible to deaf and hard of hearing.</a:t>
            </a:r>
          </a:p>
          <a:p>
            <a:r>
              <a:rPr lang="en-US" sz="2000" dirty="0">
                <a:ea typeface="Calibri" panose="020F0502020204030204" pitchFamily="34" charset="0"/>
                <a:cs typeface="Calibri" panose="020F0502020204030204" pitchFamily="34" charset="0"/>
              </a:rPr>
              <a:t>Hold events at locations that are accessible.  </a:t>
            </a:r>
          </a:p>
          <a:p>
            <a:r>
              <a:rPr lang="en-US" sz="2000" dirty="0">
                <a:effectLst/>
                <a:ea typeface="Calibri" panose="020F0502020204030204" pitchFamily="34" charset="0"/>
                <a:cs typeface="Calibri" panose="020F0502020204030204" pitchFamily="34" charset="0"/>
              </a:rPr>
              <a:t>Make your materials more accessible.  Use sans serif font</a:t>
            </a:r>
            <a:r>
              <a:rPr lang="en-US" sz="2000" dirty="0">
                <a:ea typeface="Calibri" panose="020F0502020204030204" pitchFamily="34" charset="0"/>
                <a:cs typeface="Calibri" panose="020F0502020204030204" pitchFamily="34" charset="0"/>
              </a:rPr>
              <a:t>, 13 </a:t>
            </a:r>
            <a:r>
              <a:rPr lang="en-US" sz="2000" dirty="0" err="1">
                <a:ea typeface="Calibri" panose="020F0502020204030204" pitchFamily="34" charset="0"/>
                <a:cs typeface="Calibri" panose="020F0502020204030204" pitchFamily="34" charset="0"/>
              </a:rPr>
              <a:t>pt</a:t>
            </a:r>
            <a:r>
              <a:rPr lang="en-US" sz="2000" dirty="0">
                <a:ea typeface="Calibri" panose="020F0502020204030204" pitchFamily="34" charset="0"/>
                <a:cs typeface="Calibri" panose="020F0502020204030204" pitchFamily="34" charset="0"/>
              </a:rPr>
              <a:t> or larger font size, and high contrast colors.  </a:t>
            </a:r>
          </a:p>
          <a:p>
            <a:r>
              <a:rPr lang="en-US" sz="2000" dirty="0">
                <a:effectLst/>
                <a:ea typeface="Calibri" panose="020F0502020204030204" pitchFamily="34" charset="0"/>
                <a:cs typeface="Calibri" panose="020F0502020204030204" pitchFamily="34" charset="0"/>
              </a:rPr>
              <a:t>Include disability related questions in candidate forums.</a:t>
            </a:r>
          </a:p>
          <a:p>
            <a:endParaRPr lang="en-US" dirty="0"/>
          </a:p>
        </p:txBody>
      </p:sp>
    </p:spTree>
    <p:extLst>
      <p:ext uri="{BB962C8B-B14F-4D97-AF65-F5344CB8AC3E}">
        <p14:creationId xmlns:p14="http://schemas.microsoft.com/office/powerpoint/2010/main" val="1948700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rebuchet MS" panose="020B0603020202020204" pitchFamily="34" charset="0"/>
              </a:rPr>
              <a:t>Next steps</a:t>
            </a:r>
          </a:p>
        </p:txBody>
      </p:sp>
      <p:sp>
        <p:nvSpPr>
          <p:cNvPr id="3" name="Content Placeholder 2"/>
          <p:cNvSpPr>
            <a:spLocks noGrp="1"/>
          </p:cNvSpPr>
          <p:nvPr>
            <p:ph idx="1"/>
          </p:nvPr>
        </p:nvSpPr>
        <p:spPr>
          <a:xfrm>
            <a:off x="677334" y="1752600"/>
            <a:ext cx="9152466" cy="5105400"/>
          </a:xfrm>
        </p:spPr>
        <p:txBody>
          <a:bodyPr>
            <a:normAutofit lnSpcReduction="10000"/>
          </a:bodyPr>
          <a:lstStyle/>
          <a:p>
            <a:r>
              <a:rPr lang="en-US" altLang="en-US" sz="4600" dirty="0">
                <a:solidFill>
                  <a:schemeClr val="tx1"/>
                </a:solidFill>
              </a:rPr>
              <a:t>What are 2 things you can commit to doing to support the disability vote? </a:t>
            </a:r>
          </a:p>
          <a:p>
            <a:r>
              <a:rPr lang="en-US" altLang="en-US" sz="4600" dirty="0">
                <a:solidFill>
                  <a:schemeClr val="tx1"/>
                </a:solidFill>
              </a:rPr>
              <a:t>Partner with the Disability Vote Coalition: </a:t>
            </a:r>
            <a:r>
              <a:rPr lang="en-US" altLang="en-US" sz="4600" dirty="0">
                <a:solidFill>
                  <a:schemeClr val="tx1"/>
                </a:solidFill>
                <a:hlinkClick r:id="rId3"/>
              </a:rPr>
              <a:t>https://disabilityvote.org/</a:t>
            </a:r>
            <a:br>
              <a:rPr lang="en-US" altLang="en-US" sz="4600" dirty="0">
                <a:solidFill>
                  <a:schemeClr val="tx1"/>
                </a:solidFill>
              </a:rPr>
            </a:br>
            <a:endParaRPr lang="en-US" altLang="en-US" sz="4600" dirty="0">
              <a:solidFill>
                <a:schemeClr val="tx1"/>
              </a:solidFill>
            </a:endParaRPr>
          </a:p>
          <a:p>
            <a:pPr marL="0" indent="0">
              <a:buNone/>
            </a:pPr>
            <a:endParaRPr lang="en-US" altLang="en-US" sz="3600" dirty="0"/>
          </a:p>
          <a:p>
            <a:endParaRPr lang="en-US" altLang="en-US" dirty="0"/>
          </a:p>
          <a:p>
            <a:endParaRPr lang="en-US" dirty="0"/>
          </a:p>
        </p:txBody>
      </p:sp>
    </p:spTree>
    <p:extLst>
      <p:ext uri="{BB962C8B-B14F-4D97-AF65-F5344CB8AC3E}">
        <p14:creationId xmlns:p14="http://schemas.microsoft.com/office/powerpoint/2010/main" val="4179117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93B9-EB02-4AA0-B7BA-66FEE6F64B48}"/>
              </a:ext>
            </a:extLst>
          </p:cNvPr>
          <p:cNvSpPr>
            <a:spLocks noGrp="1"/>
          </p:cNvSpPr>
          <p:nvPr>
            <p:ph type="title"/>
          </p:nvPr>
        </p:nvSpPr>
        <p:spPr>
          <a:xfrm>
            <a:off x="504497" y="417348"/>
            <a:ext cx="9601200" cy="736600"/>
          </a:xfrm>
        </p:spPr>
        <p:txBody>
          <a:bodyPr>
            <a:normAutofit/>
          </a:bodyPr>
          <a:lstStyle/>
          <a:p>
            <a:r>
              <a:rPr lang="en-US" sz="4000" b="1" dirty="0">
                <a:latin typeface="PT Sans" panose="020B0503020203020204" pitchFamily="34" charset="77"/>
              </a:rPr>
              <a:t>Resources</a:t>
            </a:r>
          </a:p>
        </p:txBody>
      </p:sp>
      <p:sp>
        <p:nvSpPr>
          <p:cNvPr id="3" name="Content Placeholder 2">
            <a:extLst>
              <a:ext uri="{FF2B5EF4-FFF2-40B4-BE49-F238E27FC236}">
                <a16:creationId xmlns:a16="http://schemas.microsoft.com/office/drawing/2014/main" id="{92766522-CDE1-4A8E-A71B-7C4F68450684}"/>
              </a:ext>
            </a:extLst>
          </p:cNvPr>
          <p:cNvSpPr>
            <a:spLocks noGrp="1"/>
          </p:cNvSpPr>
          <p:nvPr>
            <p:ph idx="1"/>
          </p:nvPr>
        </p:nvSpPr>
        <p:spPr>
          <a:xfrm>
            <a:off x="504496" y="1359339"/>
            <a:ext cx="9020503" cy="4660461"/>
          </a:xfrm>
        </p:spPr>
        <p:txBody>
          <a:bodyPr>
            <a:normAutofit lnSpcReduction="10000"/>
          </a:bodyPr>
          <a:lstStyle/>
          <a:p>
            <a:pPr>
              <a:spcAft>
                <a:spcPts val="600"/>
              </a:spcAft>
            </a:pPr>
            <a:r>
              <a:rPr lang="en-US" sz="2000" b="1" dirty="0">
                <a:solidFill>
                  <a:schemeClr val="tx1"/>
                </a:solidFill>
              </a:rPr>
              <a:t>DRW Voter Hotline</a:t>
            </a:r>
            <a:r>
              <a:rPr lang="en-US" sz="2000" dirty="0">
                <a:solidFill>
                  <a:schemeClr val="tx1"/>
                </a:solidFill>
              </a:rPr>
              <a:t>:  </a:t>
            </a:r>
            <a:br>
              <a:rPr lang="en-US" sz="2000" dirty="0">
                <a:solidFill>
                  <a:schemeClr val="tx1"/>
                </a:solidFill>
              </a:rPr>
            </a:br>
            <a:r>
              <a:rPr lang="en-US" sz="1800" dirty="0">
                <a:solidFill>
                  <a:schemeClr val="tx1"/>
                </a:solidFill>
              </a:rPr>
              <a:t>844-DIS-VOTE/ 844-347-8683  email: info@disabilityvote.org</a:t>
            </a:r>
          </a:p>
          <a:p>
            <a:pPr marL="0" indent="0">
              <a:spcBef>
                <a:spcPts val="0"/>
              </a:spcBef>
              <a:spcAft>
                <a:spcPts val="600"/>
              </a:spcAft>
              <a:buNone/>
            </a:pPr>
            <a:endParaRPr lang="en-US" sz="1000" b="1" dirty="0">
              <a:effectLst/>
              <a:ea typeface="Verdana" panose="020B0604030504040204" pitchFamily="34" charset="0"/>
            </a:endParaRPr>
          </a:p>
          <a:p>
            <a:pPr>
              <a:spcBef>
                <a:spcPts val="0"/>
              </a:spcBef>
              <a:spcAft>
                <a:spcPts val="600"/>
              </a:spcAft>
            </a:pPr>
            <a:r>
              <a:rPr lang="en-US" sz="2000" b="1" dirty="0">
                <a:effectLst/>
                <a:ea typeface="Verdana" panose="020B0604030504040204" pitchFamily="34" charset="0"/>
              </a:rPr>
              <a:t>Disability Vote Coalition: </a:t>
            </a:r>
          </a:p>
          <a:p>
            <a:pPr marL="400050" lvl="1" indent="0">
              <a:spcBef>
                <a:spcPts val="0"/>
              </a:spcBef>
              <a:spcAft>
                <a:spcPts val="600"/>
              </a:spcAft>
              <a:buNone/>
            </a:pPr>
            <a:r>
              <a:rPr lang="en-US" sz="1800" u="sng" dirty="0">
                <a:solidFill>
                  <a:srgbClr val="0563C1"/>
                </a:solidFill>
                <a:effectLst/>
                <a:ea typeface="Verdana" panose="020B0604030504040204" pitchFamily="34" charset="0"/>
                <a:hlinkClick r:id="rId3"/>
              </a:rPr>
              <a:t>disabilityvote.org/</a:t>
            </a:r>
            <a:r>
              <a:rPr lang="en-US" sz="1800" u="sng" dirty="0">
                <a:solidFill>
                  <a:srgbClr val="0563C1"/>
                </a:solidFill>
                <a:ea typeface="Verdana" panose="020B0604030504040204" pitchFamily="34" charset="0"/>
                <a:cs typeface="Calibri" panose="020F0502020204030204" pitchFamily="34" charset="0"/>
              </a:rPr>
              <a:t>  </a:t>
            </a:r>
            <a:br>
              <a:rPr lang="en-US" sz="1800" u="sng" dirty="0">
                <a:solidFill>
                  <a:srgbClr val="0563C1"/>
                </a:solidFill>
                <a:ea typeface="Verdana" panose="020B0604030504040204" pitchFamily="34" charset="0"/>
                <a:cs typeface="Calibri" panose="020F0502020204030204" pitchFamily="34" charset="0"/>
              </a:rPr>
            </a:br>
            <a:r>
              <a:rPr lang="en-US" sz="1800" u="sng" dirty="0">
                <a:solidFill>
                  <a:srgbClr val="0563C1"/>
                </a:solidFill>
                <a:effectLst/>
                <a:ea typeface="Calibri" panose="020F0502020204030204" pitchFamily="34" charset="0"/>
                <a:cs typeface="Times New Roman" panose="02020603050405020304" pitchFamily="18" charset="0"/>
                <a:hlinkClick r:id="rId4"/>
              </a:rPr>
              <a:t>www.facebook.com/wisconsindisabilityvote/</a:t>
            </a:r>
            <a:endParaRPr lang="en-US" sz="1800" u="sng" dirty="0">
              <a:solidFill>
                <a:srgbClr val="0563C1"/>
              </a:solidFill>
              <a:effectLst/>
              <a:ea typeface="Calibri" panose="020F0502020204030204" pitchFamily="34" charset="0"/>
              <a:cs typeface="Times New Roman" panose="02020603050405020304" pitchFamily="18" charset="0"/>
            </a:endParaRPr>
          </a:p>
          <a:p>
            <a:pPr marL="0" indent="0">
              <a:spcBef>
                <a:spcPts val="0"/>
              </a:spcBef>
              <a:spcAft>
                <a:spcPts val="600"/>
              </a:spcAft>
              <a:buNone/>
            </a:pPr>
            <a:endParaRPr lang="en-US" sz="1000" dirty="0">
              <a:effectLst/>
              <a:ea typeface="Calibri" panose="020F0502020204030204" pitchFamily="34" charset="0"/>
              <a:cs typeface="Times New Roman" panose="02020603050405020304" pitchFamily="18" charset="0"/>
            </a:endParaRPr>
          </a:p>
          <a:p>
            <a:pPr>
              <a:spcBef>
                <a:spcPts val="0"/>
              </a:spcBef>
              <a:spcAft>
                <a:spcPts val="1200"/>
              </a:spcAft>
            </a:pPr>
            <a:r>
              <a:rPr lang="en-US" b="1" dirty="0">
                <a:solidFill>
                  <a:schemeClr val="tx1"/>
                </a:solidFill>
                <a:effectLst/>
                <a:ea typeface="Verdana" panose="020B0604030504040204" pitchFamily="34" charset="0"/>
              </a:rPr>
              <a:t>Guardianship and Voting: </a:t>
            </a:r>
            <a:br>
              <a:rPr lang="en-US" b="1" dirty="0">
                <a:solidFill>
                  <a:schemeClr val="tx1"/>
                </a:solidFill>
                <a:ea typeface="Verdana" panose="020B0604030504040204" pitchFamily="34" charset="0"/>
              </a:rPr>
            </a:br>
            <a:r>
              <a:rPr lang="en-US" dirty="0">
                <a:solidFill>
                  <a:schemeClr val="tx1"/>
                </a:solidFill>
                <a:effectLst/>
                <a:ea typeface="Verdana" panose="020B0604030504040204" pitchFamily="34" charset="0"/>
                <a:hlinkClick r:id="rId5"/>
              </a:rPr>
              <a:t>disabilityrightswi.org/resource-center/guardianship-and-voting/</a:t>
            </a:r>
            <a:endParaRPr lang="en-US" dirty="0">
              <a:solidFill>
                <a:schemeClr val="tx1"/>
              </a:solidFill>
              <a:effectLst/>
              <a:ea typeface="Verdana" panose="020B0604030504040204" pitchFamily="34" charset="0"/>
            </a:endParaRPr>
          </a:p>
          <a:p>
            <a:pPr>
              <a:spcBef>
                <a:spcPts val="0"/>
              </a:spcBef>
              <a:spcAft>
                <a:spcPts val="1200"/>
              </a:spcAft>
            </a:pPr>
            <a:r>
              <a:rPr lang="en-US" b="1" dirty="0">
                <a:solidFill>
                  <a:schemeClr val="tx1"/>
                </a:solidFill>
                <a:ea typeface="Verdana" panose="020B0604030504040204" pitchFamily="34" charset="0"/>
              </a:rPr>
              <a:t>Accessible Voting, </a:t>
            </a:r>
            <a:r>
              <a:rPr lang="en-US" dirty="0">
                <a:solidFill>
                  <a:schemeClr val="tx1"/>
                </a:solidFill>
                <a:ea typeface="Verdana" panose="020B0604030504040204" pitchFamily="34" charset="0"/>
              </a:rPr>
              <a:t>Wisconsin Election Commission: </a:t>
            </a:r>
            <a:r>
              <a:rPr lang="en-US" dirty="0">
                <a:solidFill>
                  <a:schemeClr val="tx1"/>
                </a:solidFill>
                <a:ea typeface="Verdana" panose="020B0604030504040204" pitchFamily="34" charset="0"/>
                <a:hlinkClick r:id="rId6"/>
              </a:rPr>
              <a:t>https://elections.wi.gov/voters/accessible-voting</a:t>
            </a:r>
            <a:endParaRPr lang="en-US" dirty="0">
              <a:solidFill>
                <a:schemeClr val="tx1"/>
              </a:solidFill>
              <a:ea typeface="Verdana" panose="020B0604030504040204" pitchFamily="34" charset="0"/>
            </a:endParaRPr>
          </a:p>
          <a:p>
            <a:pPr>
              <a:spcBef>
                <a:spcPts val="0"/>
              </a:spcBef>
              <a:spcAft>
                <a:spcPts val="1200"/>
              </a:spcAft>
            </a:pPr>
            <a:r>
              <a:rPr lang="en-US" dirty="0">
                <a:solidFill>
                  <a:schemeClr val="tx1"/>
                </a:solidFill>
                <a:ea typeface="Verdana" panose="020B0604030504040204" pitchFamily="34" charset="0"/>
              </a:rPr>
              <a:t>The Americans with Disabilities Act and Other Federal Laws Protecting the Rights of Voters with Disabilities: </a:t>
            </a:r>
            <a:r>
              <a:rPr lang="en-US" dirty="0">
                <a:solidFill>
                  <a:schemeClr val="tx1"/>
                </a:solidFill>
                <a:ea typeface="Verdana" panose="020B0604030504040204" pitchFamily="34" charset="0"/>
                <a:hlinkClick r:id="rId7"/>
              </a:rPr>
              <a:t>www.ada.gov/ada_voting/ada_voting_ta.htm</a:t>
            </a:r>
            <a:endParaRPr lang="en-US" dirty="0">
              <a:solidFill>
                <a:schemeClr val="tx1"/>
              </a:solidFill>
              <a:ea typeface="Verdana" panose="020B0604030504040204" pitchFamily="34" charset="0"/>
            </a:endParaRPr>
          </a:p>
          <a:p>
            <a:pPr>
              <a:spcBef>
                <a:spcPts val="0"/>
              </a:spcBef>
              <a:spcAft>
                <a:spcPts val="1200"/>
              </a:spcAft>
            </a:pPr>
            <a:r>
              <a:rPr lang="en-US" sz="1800" u="sng" dirty="0">
                <a:solidFill>
                  <a:srgbClr val="000000"/>
                </a:solidFill>
                <a:effectLst/>
                <a:latin typeface="Verdana" panose="020B0604030504040204" pitchFamily="34" charset="0"/>
                <a:ea typeface="Calibri" panose="020F0502020204030204" pitchFamily="34" charset="0"/>
                <a:cs typeface="Calibri" panose="020F0502020204030204" pitchFamily="34" charset="0"/>
                <a:hlinkClick r:id="rId8"/>
              </a:rPr>
              <a:t>List of Wisconsin Accessibility Provisions</a:t>
            </a:r>
            <a:endPar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endParaRPr lang="en-US" dirty="0">
              <a:solidFill>
                <a:schemeClr val="tx1"/>
              </a:solidFill>
              <a:effectLst/>
              <a:ea typeface="Verdana" panose="020B0604030504040204" pitchFamily="34" charset="0"/>
            </a:endParaRPr>
          </a:p>
          <a:p>
            <a:pPr marL="269748" indent="-342900">
              <a:spcBef>
                <a:spcPts val="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242856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42" y="274525"/>
            <a:ext cx="8288032" cy="1096316"/>
          </a:xfrm>
        </p:spPr>
        <p:txBody>
          <a:bodyPr vert="horz" lIns="91440" tIns="45720" rIns="91440" bIns="45720" rtlCol="0" anchor="b">
            <a:normAutofit/>
          </a:bodyPr>
          <a:lstStyle/>
          <a:p>
            <a:pPr algn="ctr"/>
            <a:r>
              <a:rPr lang="en-US" sz="4800" kern="1200" dirty="0">
                <a:solidFill>
                  <a:schemeClr val="accent1"/>
                </a:solidFill>
                <a:latin typeface="+mj-lt"/>
                <a:ea typeface="+mj-ea"/>
                <a:cs typeface="+mj-cs"/>
              </a:rPr>
              <a:t>Questions?</a:t>
            </a:r>
          </a:p>
        </p:txBody>
      </p:sp>
      <p:pic>
        <p:nvPicPr>
          <p:cNvPr id="15" name="Picture 14" descr="Disability Rights are Civil Rights&#10;&#10;A graphic that reads Disability rights are civil rights.">
            <a:extLst>
              <a:ext uri="{FF2B5EF4-FFF2-40B4-BE49-F238E27FC236}">
                <a16:creationId xmlns:a16="http://schemas.microsoft.com/office/drawing/2014/main" id="{AA25FFB6-B8A6-4E07-8FD5-4ABF1A80CC1A}"/>
              </a:ext>
            </a:extLst>
          </p:cNvPr>
          <p:cNvPicPr>
            <a:picLocks noChangeAspect="1"/>
          </p:cNvPicPr>
          <p:nvPr/>
        </p:nvPicPr>
        <p:blipFill>
          <a:blip r:embed="rId3"/>
          <a:stretch>
            <a:fillRect/>
          </a:stretch>
        </p:blipFill>
        <p:spPr>
          <a:xfrm>
            <a:off x="2451036" y="1901261"/>
            <a:ext cx="6097185" cy="3368445"/>
          </a:xfrm>
          <a:prstGeom prst="rect">
            <a:avLst/>
          </a:prstGeom>
        </p:spPr>
      </p:pic>
    </p:spTree>
    <p:extLst>
      <p:ext uri="{BB962C8B-B14F-4D97-AF65-F5344CB8AC3E}">
        <p14:creationId xmlns:p14="http://schemas.microsoft.com/office/powerpoint/2010/main" val="70342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F883-9183-4F7A-A3DE-F511326B59A3}"/>
              </a:ext>
            </a:extLst>
          </p:cNvPr>
          <p:cNvSpPr>
            <a:spLocks noGrp="1"/>
          </p:cNvSpPr>
          <p:nvPr>
            <p:ph type="title"/>
          </p:nvPr>
        </p:nvSpPr>
        <p:spPr/>
        <p:txBody>
          <a:bodyPr/>
          <a:lstStyle/>
          <a:p>
            <a:r>
              <a:rPr lang="en-US" dirty="0"/>
              <a:t>Wisconsin Disability Vote Coalition</a:t>
            </a:r>
          </a:p>
        </p:txBody>
      </p:sp>
      <p:sp>
        <p:nvSpPr>
          <p:cNvPr id="3" name="Content Placeholder 2">
            <a:extLst>
              <a:ext uri="{FF2B5EF4-FFF2-40B4-BE49-F238E27FC236}">
                <a16:creationId xmlns:a16="http://schemas.microsoft.com/office/drawing/2014/main" id="{B000D922-480D-473D-AEEE-B42A8653414C}"/>
              </a:ext>
            </a:extLst>
          </p:cNvPr>
          <p:cNvSpPr>
            <a:spLocks noGrp="1"/>
          </p:cNvSpPr>
          <p:nvPr>
            <p:ph idx="1"/>
          </p:nvPr>
        </p:nvSpPr>
        <p:spPr>
          <a:xfrm>
            <a:off x="677334" y="1752601"/>
            <a:ext cx="8596668" cy="4288762"/>
          </a:xfrm>
        </p:spPr>
        <p:txBody>
          <a:bodyPr>
            <a:normAutofit/>
          </a:bodyPr>
          <a:lstStyle/>
          <a:p>
            <a:pPr marR="0">
              <a:spcBef>
                <a:spcPts val="0"/>
              </a:spcBef>
              <a:spcAft>
                <a:spcPts val="0"/>
              </a:spcAft>
              <a:buFont typeface="Wingdings 3" panose="05040102010807070707" pitchFamily="18" charset="2"/>
              <a:buChar char=""/>
            </a:pPr>
            <a:r>
              <a:rPr lang="en-US" sz="2400" dirty="0">
                <a:solidFill>
                  <a:srgbClr val="0D0D0D"/>
                </a:solidFill>
                <a:effectLst/>
                <a:latin typeface="Trebuchet MS" panose="020B0603020202020204" pitchFamily="34" charset="0"/>
                <a:ea typeface="Arial Unicode MS"/>
                <a:cs typeface="Helvetica Neue"/>
              </a:rPr>
              <a:t>The WDVC is a non-partisan effort to help ensure full participation in the entire electoral process of voters with disabilities, including registering to vote, casting a vote, and accessing polling places. </a:t>
            </a:r>
          </a:p>
          <a:p>
            <a:pPr marR="0">
              <a:spcBef>
                <a:spcPts val="0"/>
              </a:spcBef>
              <a:spcAft>
                <a:spcPts val="0"/>
              </a:spcAft>
              <a:buFont typeface="Wingdings 3" panose="05040102010807070707" pitchFamily="18" charset="2"/>
              <a:buChar char=""/>
            </a:pPr>
            <a:endParaRPr lang="en-US" sz="2400" dirty="0">
              <a:solidFill>
                <a:srgbClr val="0D0D0D"/>
              </a:solidFill>
              <a:effectLst/>
              <a:latin typeface="Trebuchet MS" panose="020B0603020202020204" pitchFamily="34" charset="0"/>
              <a:ea typeface="Arial Unicode MS"/>
              <a:cs typeface="Helvetica Neue"/>
            </a:endParaRPr>
          </a:p>
          <a:p>
            <a:pPr marR="0">
              <a:spcBef>
                <a:spcPts val="0"/>
              </a:spcBef>
              <a:spcAft>
                <a:spcPts val="0"/>
              </a:spcAft>
              <a:buFont typeface="Wingdings 3" panose="05040102010807070707" pitchFamily="18" charset="2"/>
              <a:buChar char=""/>
            </a:pPr>
            <a:r>
              <a:rPr lang="en-US" sz="2400" dirty="0">
                <a:solidFill>
                  <a:srgbClr val="0D0D0D"/>
                </a:solidFill>
                <a:effectLst/>
                <a:latin typeface="Trebuchet MS" panose="020B0603020202020204" pitchFamily="34" charset="0"/>
                <a:ea typeface="Arial Unicode MS"/>
                <a:cs typeface="Helvetica Neue"/>
              </a:rPr>
              <a:t>The Coalition is coordinated by Disability Rights Wisconsin and the Wisconsin Board for People with Developmental Disabilities.  Members include people with disabilities, over 40 community agencies, and other partners.</a:t>
            </a:r>
          </a:p>
          <a:p>
            <a:pPr marR="0">
              <a:spcBef>
                <a:spcPts val="0"/>
              </a:spcBef>
              <a:spcAft>
                <a:spcPts val="0"/>
              </a:spcAft>
              <a:buFont typeface="Wingdings 3" panose="05040102010807070707" pitchFamily="18" charset="2"/>
              <a:buChar char=""/>
            </a:pPr>
            <a:r>
              <a:rPr lang="en-US" sz="2400" dirty="0">
                <a:effectLst/>
                <a:latin typeface="Trebuchet MS" panose="020B0603020202020204" pitchFamily="34" charset="0"/>
                <a:ea typeface="Arial Unicode MS"/>
                <a:hlinkClick r:id="rId3"/>
              </a:rPr>
              <a:t>https://disabilityvote.org/</a:t>
            </a:r>
            <a:endParaRPr lang="en-US" sz="2400" dirty="0">
              <a:effectLst/>
              <a:latin typeface="Trebuchet MS" panose="020B0603020202020204" pitchFamily="34" charset="0"/>
              <a:ea typeface="Arial Unicode MS"/>
            </a:endParaRPr>
          </a:p>
          <a:p>
            <a:pPr marL="0" marR="0" indent="0">
              <a:spcBef>
                <a:spcPts val="0"/>
              </a:spcBef>
              <a:spcAft>
                <a:spcPts val="0"/>
              </a:spcAft>
              <a:buNone/>
            </a:pPr>
            <a:endParaRPr lang="en-US" sz="2400" dirty="0">
              <a:effectLst/>
              <a:latin typeface="Trebuchet MS" panose="020B0603020202020204" pitchFamily="34" charset="0"/>
              <a:ea typeface="Arial Unicode MS"/>
            </a:endParaRPr>
          </a:p>
        </p:txBody>
      </p:sp>
    </p:spTree>
    <p:extLst>
      <p:ext uri="{BB962C8B-B14F-4D97-AF65-F5344CB8AC3E}">
        <p14:creationId xmlns:p14="http://schemas.microsoft.com/office/powerpoint/2010/main" val="401539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795C-2179-4092-B4AC-480C5D9CA785}"/>
              </a:ext>
            </a:extLst>
          </p:cNvPr>
          <p:cNvSpPr>
            <a:spLocks noGrp="1"/>
          </p:cNvSpPr>
          <p:nvPr>
            <p:ph type="title"/>
          </p:nvPr>
        </p:nvSpPr>
        <p:spPr/>
        <p:txBody>
          <a:bodyPr/>
          <a:lstStyle/>
          <a:p>
            <a:r>
              <a:rPr lang="en-US" dirty="0"/>
              <a:t>The Disability Vote</a:t>
            </a:r>
          </a:p>
        </p:txBody>
      </p:sp>
      <p:sp>
        <p:nvSpPr>
          <p:cNvPr id="3" name="Content Placeholder 2">
            <a:extLst>
              <a:ext uri="{FF2B5EF4-FFF2-40B4-BE49-F238E27FC236}">
                <a16:creationId xmlns:a16="http://schemas.microsoft.com/office/drawing/2014/main" id="{923C3526-49A0-4F6B-8E51-3EE202A2AC4B}"/>
              </a:ext>
            </a:extLst>
          </p:cNvPr>
          <p:cNvSpPr>
            <a:spLocks noGrp="1"/>
          </p:cNvSpPr>
          <p:nvPr>
            <p:ph idx="1"/>
          </p:nvPr>
        </p:nvSpPr>
        <p:spPr>
          <a:xfrm>
            <a:off x="677334" y="1524000"/>
            <a:ext cx="9152466" cy="5105399"/>
          </a:xfrm>
        </p:spPr>
        <p:txBody>
          <a:bodyPr>
            <a:normAutofit fontScale="92500" lnSpcReduction="10000"/>
          </a:bodyPr>
          <a:lstStyle/>
          <a:p>
            <a:r>
              <a:rPr lang="en-US" sz="2400" dirty="0">
                <a:ea typeface="Arial Unicode MS"/>
              </a:rPr>
              <a:t>A</a:t>
            </a:r>
            <a:r>
              <a:rPr lang="en-US" sz="2400" dirty="0">
                <a:effectLst/>
                <a:ea typeface="Arial Unicode MS"/>
              </a:rPr>
              <a:t>pproximately 23% of the electorate in the November 2020 election were individuals with some type of disability, according to AAPD.</a:t>
            </a:r>
          </a:p>
          <a:p>
            <a:r>
              <a:rPr lang="en-US" sz="2400" dirty="0">
                <a:effectLst/>
                <a:ea typeface="MS Mincho" panose="02020609040205080304" pitchFamily="49" charset="-128"/>
                <a:cs typeface="Times New Roman" panose="02020603050405020304" pitchFamily="18" charset="0"/>
              </a:rPr>
              <a:t>This is a diverse group of voters: people with sensory disabilities, intellectual and developmental disabilities, physical disabilities, mental health disabilities, complex medical needs, and chronic health conditions.  </a:t>
            </a:r>
          </a:p>
          <a:p>
            <a:r>
              <a:rPr lang="en-US" sz="2400" dirty="0">
                <a:effectLst/>
                <a:ea typeface="MS Mincho" panose="02020609040205080304" pitchFamily="49" charset="-128"/>
                <a:cs typeface="Times New Roman" panose="02020603050405020304" pitchFamily="18" charset="0"/>
              </a:rPr>
              <a:t>Many older adults have disabilities acquired through aging, although they may not formally identify as a person with a disability.</a:t>
            </a:r>
          </a:p>
          <a:p>
            <a:r>
              <a:rPr lang="en-US" sz="2400" dirty="0"/>
              <a:t>People with disabilities are underrepresented at the polls. The </a:t>
            </a:r>
            <a:r>
              <a:rPr lang="en-US" sz="2400" i="1" dirty="0"/>
              <a:t>Rutgers University Fact Sheet on Disability and Voter Turnout in the 2020 Elections notes an 11.4% gap in voters with and without disabilities and cites </a:t>
            </a:r>
            <a:r>
              <a:rPr lang="en-US" sz="2400" dirty="0"/>
              <a:t>if people with disabilities voted at the same rate as people without disabilities, there would </a:t>
            </a:r>
            <a:r>
              <a:rPr lang="en-US" sz="2400" b="1" dirty="0"/>
              <a:t>1.75 million more </a:t>
            </a:r>
            <a:r>
              <a:rPr lang="en-US" sz="2400" dirty="0"/>
              <a:t>voters. </a:t>
            </a:r>
          </a:p>
          <a:p>
            <a:endParaRPr lang="en-US" dirty="0"/>
          </a:p>
        </p:txBody>
      </p:sp>
    </p:spTree>
    <p:extLst>
      <p:ext uri="{BB962C8B-B14F-4D97-AF65-F5344CB8AC3E}">
        <p14:creationId xmlns:p14="http://schemas.microsoft.com/office/powerpoint/2010/main" val="70139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BAD7-76E9-4B79-9F31-E82825315D8B}"/>
              </a:ext>
            </a:extLst>
          </p:cNvPr>
          <p:cNvSpPr>
            <a:spLocks noGrp="1"/>
          </p:cNvSpPr>
          <p:nvPr>
            <p:ph type="title"/>
          </p:nvPr>
        </p:nvSpPr>
        <p:spPr/>
        <p:txBody>
          <a:bodyPr/>
          <a:lstStyle/>
          <a:p>
            <a:r>
              <a:rPr lang="en-US" dirty="0"/>
              <a:t>Major barriers, historically</a:t>
            </a:r>
          </a:p>
        </p:txBody>
      </p:sp>
      <p:sp>
        <p:nvSpPr>
          <p:cNvPr id="3" name="Content Placeholder 2">
            <a:extLst>
              <a:ext uri="{FF2B5EF4-FFF2-40B4-BE49-F238E27FC236}">
                <a16:creationId xmlns:a16="http://schemas.microsoft.com/office/drawing/2014/main" id="{D4FB4F81-3FE0-43E4-8746-4C1C7939901D}"/>
              </a:ext>
            </a:extLst>
          </p:cNvPr>
          <p:cNvSpPr>
            <a:spLocks noGrp="1"/>
          </p:cNvSpPr>
          <p:nvPr>
            <p:ph idx="1"/>
          </p:nvPr>
        </p:nvSpPr>
        <p:spPr>
          <a:xfrm>
            <a:off x="677334" y="1447800"/>
            <a:ext cx="10123714" cy="4433596"/>
          </a:xfrm>
        </p:spPr>
        <p:txBody>
          <a:bodyPr>
            <a:normAutofit lnSpcReduction="10000"/>
          </a:bodyPr>
          <a:lstStyle/>
          <a:p>
            <a:pPr marL="416052"/>
            <a:r>
              <a:rPr lang="en-US" sz="2200" dirty="0"/>
              <a:t>Accessibility concerns</a:t>
            </a:r>
          </a:p>
          <a:p>
            <a:pPr marL="416052"/>
            <a:r>
              <a:rPr lang="en-US" sz="2200" dirty="0"/>
              <a:t>Lack of Photo ID  (high percentage of non-drivers)</a:t>
            </a:r>
          </a:p>
          <a:p>
            <a:pPr marL="416052"/>
            <a:r>
              <a:rPr lang="en-US" sz="2200" dirty="0"/>
              <a:t>Lack of Transportation (hard to get to DMV)</a:t>
            </a:r>
          </a:p>
          <a:p>
            <a:pPr marL="416052"/>
            <a:r>
              <a:rPr lang="en-US" sz="2200" dirty="0"/>
              <a:t>Failure to provide accommodations; limited awareness of accommodations </a:t>
            </a:r>
          </a:p>
          <a:p>
            <a:pPr marL="416052"/>
            <a:r>
              <a:rPr lang="en-US" sz="2200" dirty="0"/>
              <a:t>Limited access to internet and technology (digital divide) </a:t>
            </a:r>
          </a:p>
          <a:p>
            <a:pPr marL="416052"/>
            <a:r>
              <a:rPr lang="en-US" sz="2200" dirty="0"/>
              <a:t>Housing insecurity, group home or institutional setting</a:t>
            </a:r>
          </a:p>
          <a:p>
            <a:pPr marL="416052"/>
            <a:r>
              <a:rPr lang="en-US" sz="2200" dirty="0"/>
              <a:t>Lack of training for poll workers</a:t>
            </a:r>
          </a:p>
          <a:p>
            <a:pPr marL="416052"/>
            <a:r>
              <a:rPr lang="en-US" sz="2200" dirty="0"/>
              <a:t>Confusion about voting rights, including for people under guardianship and those with criminal convictions</a:t>
            </a:r>
          </a:p>
          <a:p>
            <a:pPr marL="416052"/>
            <a:r>
              <a:rPr lang="en-US" sz="2200" dirty="0"/>
              <a:t>Stigma and discrimination</a:t>
            </a:r>
          </a:p>
          <a:p>
            <a:pPr marL="816102" lvl="1" indent="-285750">
              <a:buFont typeface="Arial" panose="020B0604020202020204" pitchFamily="34" charset="0"/>
              <a:buChar char="•"/>
            </a:pPr>
            <a:endParaRPr lang="en-US" sz="2200" b="1" dirty="0"/>
          </a:p>
          <a:p>
            <a:endParaRPr lang="en-US" sz="1600" dirty="0"/>
          </a:p>
        </p:txBody>
      </p:sp>
    </p:spTree>
    <p:extLst>
      <p:ext uri="{BB962C8B-B14F-4D97-AF65-F5344CB8AC3E}">
        <p14:creationId xmlns:p14="http://schemas.microsoft.com/office/powerpoint/2010/main" val="72303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0E03-3E58-413F-98C4-A0D788405EB1}"/>
              </a:ext>
            </a:extLst>
          </p:cNvPr>
          <p:cNvSpPr>
            <a:spLocks noGrp="1"/>
          </p:cNvSpPr>
          <p:nvPr>
            <p:ph type="title"/>
          </p:nvPr>
        </p:nvSpPr>
        <p:spPr/>
        <p:txBody>
          <a:bodyPr/>
          <a:lstStyle/>
          <a:p>
            <a:r>
              <a:rPr lang="en-US" dirty="0"/>
              <a:t>Post 2020 Election Barriers</a:t>
            </a:r>
          </a:p>
        </p:txBody>
      </p:sp>
      <p:sp>
        <p:nvSpPr>
          <p:cNvPr id="3" name="Content Placeholder 2">
            <a:extLst>
              <a:ext uri="{FF2B5EF4-FFF2-40B4-BE49-F238E27FC236}">
                <a16:creationId xmlns:a16="http://schemas.microsoft.com/office/drawing/2014/main" id="{0740A272-C069-429D-860E-87EABA03FC1D}"/>
              </a:ext>
            </a:extLst>
          </p:cNvPr>
          <p:cNvSpPr>
            <a:spLocks noGrp="1"/>
          </p:cNvSpPr>
          <p:nvPr>
            <p:ph idx="1"/>
          </p:nvPr>
        </p:nvSpPr>
        <p:spPr>
          <a:xfrm>
            <a:off x="677334" y="1524000"/>
            <a:ext cx="9124392" cy="4338686"/>
          </a:xfrm>
        </p:spPr>
        <p:txBody>
          <a:bodyPr>
            <a:normAutofit fontScale="92500" lnSpcReduction="20000"/>
          </a:bodyPr>
          <a:lstStyle/>
          <a:p>
            <a:pPr>
              <a:spcBef>
                <a:spcPts val="0"/>
              </a:spcBef>
              <a:spcAft>
                <a:spcPts val="200"/>
              </a:spcAft>
            </a:pPr>
            <a:r>
              <a:rPr lang="en-US" sz="2600" dirty="0">
                <a:solidFill>
                  <a:srgbClr val="000000"/>
                </a:solidFill>
                <a:effectLst/>
                <a:ea typeface="Calibri" panose="020F0502020204030204" pitchFamily="34" charset="0"/>
                <a:cs typeface="Calibri" panose="020F0502020204030204" pitchFamily="34" charset="0"/>
              </a:rPr>
              <a:t>New bills proposing</a:t>
            </a:r>
            <a:r>
              <a:rPr lang="en-US" sz="2600" dirty="0">
                <a:solidFill>
                  <a:srgbClr val="000000"/>
                </a:solidFill>
                <a:ea typeface="Calibri" panose="020F0502020204030204" pitchFamily="34" charset="0"/>
                <a:cs typeface="Calibri" panose="020F0502020204030204" pitchFamily="34" charset="0"/>
              </a:rPr>
              <a:t> new barriers and restrictions</a:t>
            </a:r>
            <a:endParaRPr lang="en-US" sz="2600" dirty="0">
              <a:solidFill>
                <a:srgbClr val="000000"/>
              </a:solidFill>
              <a:effectLst/>
              <a:ea typeface="Calibri" panose="020F0502020204030204" pitchFamily="34" charset="0"/>
              <a:cs typeface="Calibri" panose="020F0502020204030204" pitchFamily="34" charset="0"/>
            </a:endParaRPr>
          </a:p>
          <a:p>
            <a:pPr lvl="1">
              <a:spcBef>
                <a:spcPts val="0"/>
              </a:spcBef>
              <a:spcAft>
                <a:spcPts val="200"/>
              </a:spcAft>
            </a:pPr>
            <a:r>
              <a:rPr lang="en-US" sz="2600" dirty="0">
                <a:solidFill>
                  <a:srgbClr val="000000"/>
                </a:solidFill>
                <a:effectLst/>
                <a:ea typeface="Calibri" panose="020F0502020204030204" pitchFamily="34" charset="0"/>
                <a:cs typeface="Calibri" panose="020F0502020204030204" pitchFamily="34" charset="0"/>
              </a:rPr>
              <a:t>Absentee voting</a:t>
            </a:r>
          </a:p>
          <a:p>
            <a:pPr lvl="1">
              <a:spcBef>
                <a:spcPts val="0"/>
              </a:spcBef>
              <a:spcAft>
                <a:spcPts val="200"/>
              </a:spcAft>
            </a:pPr>
            <a:r>
              <a:rPr lang="en-US" sz="2600" dirty="0">
                <a:solidFill>
                  <a:srgbClr val="000000"/>
                </a:solidFill>
                <a:effectLst/>
                <a:ea typeface="Calibri" panose="020F0502020204030204" pitchFamily="34" charset="0"/>
                <a:cs typeface="Calibri" panose="020F0502020204030204" pitchFamily="34" charset="0"/>
              </a:rPr>
              <a:t>Indefinitely confined voters</a:t>
            </a:r>
          </a:p>
          <a:p>
            <a:pPr lvl="1">
              <a:spcBef>
                <a:spcPts val="0"/>
              </a:spcBef>
              <a:spcAft>
                <a:spcPts val="200"/>
              </a:spcAft>
            </a:pPr>
            <a:r>
              <a:rPr lang="en-US" sz="2600" dirty="0">
                <a:solidFill>
                  <a:srgbClr val="000000"/>
                </a:solidFill>
                <a:effectLst/>
                <a:ea typeface="Calibri" panose="020F0502020204030204" pitchFamily="34" charset="0"/>
                <a:cs typeface="Calibri" panose="020F0502020204030204" pitchFamily="34" charset="0"/>
              </a:rPr>
              <a:t>Nursing home/ group home voting</a:t>
            </a:r>
          </a:p>
          <a:p>
            <a:pPr lvl="1">
              <a:spcBef>
                <a:spcPts val="0"/>
              </a:spcBef>
              <a:spcAft>
                <a:spcPts val="200"/>
              </a:spcAft>
            </a:pPr>
            <a:r>
              <a:rPr lang="en-US" sz="2600" dirty="0">
                <a:solidFill>
                  <a:srgbClr val="000000"/>
                </a:solidFill>
                <a:ea typeface="Calibri" panose="020F0502020204030204" pitchFamily="34" charset="0"/>
                <a:cs typeface="Calibri" panose="020F0502020204030204" pitchFamily="34" charset="0"/>
              </a:rPr>
              <a:t>Restricting assistance</a:t>
            </a:r>
          </a:p>
          <a:p>
            <a:pPr lvl="1">
              <a:spcBef>
                <a:spcPts val="0"/>
              </a:spcBef>
              <a:spcAft>
                <a:spcPts val="200"/>
              </a:spcAft>
            </a:pPr>
            <a:r>
              <a:rPr lang="en-US" sz="2600" dirty="0">
                <a:solidFill>
                  <a:srgbClr val="000000"/>
                </a:solidFill>
                <a:ea typeface="Calibri" panose="020F0502020204030204" pitchFamily="34" charset="0"/>
                <a:cs typeface="Calibri" panose="020F0502020204030204" pitchFamily="34" charset="0"/>
              </a:rPr>
              <a:t>More restrictions for those w/felony convictions</a:t>
            </a:r>
          </a:p>
          <a:p>
            <a:pPr lvl="1">
              <a:spcBef>
                <a:spcPts val="0"/>
              </a:spcBef>
              <a:spcAft>
                <a:spcPts val="200"/>
              </a:spcAft>
            </a:pPr>
            <a:r>
              <a:rPr lang="en-US" sz="2600" dirty="0">
                <a:solidFill>
                  <a:srgbClr val="000000"/>
                </a:solidFill>
                <a:effectLst/>
                <a:ea typeface="Calibri" panose="020F0502020204030204" pitchFamily="34" charset="0"/>
                <a:cs typeface="Calibri" panose="020F0502020204030204" pitchFamily="34" charset="0"/>
              </a:rPr>
              <a:t>Constitutional amendments</a:t>
            </a:r>
          </a:p>
          <a:p>
            <a:pPr>
              <a:spcBef>
                <a:spcPts val="0"/>
              </a:spcBef>
              <a:spcAft>
                <a:spcPts val="200"/>
              </a:spcAft>
            </a:pPr>
            <a:r>
              <a:rPr lang="en-US" sz="2600" dirty="0">
                <a:solidFill>
                  <a:srgbClr val="000000"/>
                </a:solidFill>
                <a:effectLst/>
                <a:ea typeface="Calibri" panose="020F0502020204030204" pitchFamily="34" charset="0"/>
                <a:cs typeface="Calibri" panose="020F0502020204030204" pitchFamily="34" charset="0"/>
              </a:rPr>
              <a:t>Many investigations</a:t>
            </a:r>
          </a:p>
          <a:p>
            <a:pPr lvl="1">
              <a:spcBef>
                <a:spcPts val="0"/>
              </a:spcBef>
              <a:spcAft>
                <a:spcPts val="200"/>
              </a:spcAft>
            </a:pPr>
            <a:r>
              <a:rPr lang="en-US" sz="2400" dirty="0">
                <a:solidFill>
                  <a:srgbClr val="000000"/>
                </a:solidFill>
                <a:effectLst/>
                <a:ea typeface="Calibri" panose="020F0502020204030204" pitchFamily="34" charset="0"/>
                <a:cs typeface="Calibri" panose="020F0502020204030204" pitchFamily="34" charset="0"/>
              </a:rPr>
              <a:t>Indefinitely confined voters &amp; voting rights of people in nursing homes targeted</a:t>
            </a:r>
          </a:p>
          <a:p>
            <a:pPr>
              <a:spcBef>
                <a:spcPts val="0"/>
              </a:spcBef>
              <a:spcAft>
                <a:spcPts val="200"/>
              </a:spcAft>
            </a:pPr>
            <a:r>
              <a:rPr lang="en-US" sz="2600" dirty="0">
                <a:solidFill>
                  <a:srgbClr val="000000"/>
                </a:solidFill>
                <a:effectLst/>
                <a:ea typeface="Calibri" panose="020F0502020204030204" pitchFamily="34" charset="0"/>
                <a:cs typeface="Calibri" panose="020F0502020204030204" pitchFamily="34" charset="0"/>
              </a:rPr>
              <a:t>Attacks on integrity of elections and on election officials</a:t>
            </a:r>
          </a:p>
          <a:p>
            <a:pPr>
              <a:spcBef>
                <a:spcPts val="0"/>
              </a:spcBef>
              <a:spcAft>
                <a:spcPts val="200"/>
              </a:spcAft>
            </a:pPr>
            <a:r>
              <a:rPr lang="en-US" sz="2600" dirty="0">
                <a:solidFill>
                  <a:srgbClr val="000000"/>
                </a:solidFill>
                <a:effectLst/>
                <a:ea typeface="Calibri" panose="020F0502020204030204" pitchFamily="34" charset="0"/>
                <a:cs typeface="Calibri" panose="020F0502020204030204" pitchFamily="34" charset="0"/>
              </a:rPr>
              <a:t>Litigation</a:t>
            </a:r>
          </a:p>
          <a:p>
            <a:pPr>
              <a:spcBef>
                <a:spcPts val="0"/>
              </a:spcBef>
              <a:spcAft>
                <a:spcPts val="200"/>
              </a:spcAft>
            </a:pPr>
            <a:r>
              <a:rPr lang="en-US" sz="2600" dirty="0">
                <a:solidFill>
                  <a:srgbClr val="000000"/>
                </a:solidFill>
                <a:effectLst/>
                <a:ea typeface="Calibri" panose="020F0502020204030204" pitchFamily="34" charset="0"/>
                <a:cs typeface="Calibri" panose="020F0502020204030204" pitchFamily="34" charset="0"/>
              </a:rPr>
              <a:t>Frequent changes in election law and processes </a:t>
            </a:r>
          </a:p>
          <a:p>
            <a:endParaRPr lang="en-US" dirty="0"/>
          </a:p>
        </p:txBody>
      </p:sp>
    </p:spTree>
    <p:extLst>
      <p:ext uri="{BB962C8B-B14F-4D97-AF65-F5344CB8AC3E}">
        <p14:creationId xmlns:p14="http://schemas.microsoft.com/office/powerpoint/2010/main" val="388383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D2E5-076B-4B52-A5C9-0E7A1B5D735B}"/>
              </a:ext>
            </a:extLst>
          </p:cNvPr>
          <p:cNvSpPr>
            <a:spLocks noGrp="1"/>
          </p:cNvSpPr>
          <p:nvPr>
            <p:ph type="title"/>
          </p:nvPr>
        </p:nvSpPr>
        <p:spPr/>
        <p:txBody>
          <a:bodyPr/>
          <a:lstStyle/>
          <a:p>
            <a:r>
              <a:rPr lang="en-US" dirty="0"/>
              <a:t>Impact on Voters with Disabilities of Proposed Bills</a:t>
            </a:r>
          </a:p>
        </p:txBody>
      </p:sp>
      <p:sp>
        <p:nvSpPr>
          <p:cNvPr id="3" name="Content Placeholder 2">
            <a:extLst>
              <a:ext uri="{FF2B5EF4-FFF2-40B4-BE49-F238E27FC236}">
                <a16:creationId xmlns:a16="http://schemas.microsoft.com/office/drawing/2014/main" id="{E1847297-ACBB-42C9-8A29-F544CC1AB8CA}"/>
              </a:ext>
            </a:extLst>
          </p:cNvPr>
          <p:cNvSpPr>
            <a:spLocks noGrp="1"/>
          </p:cNvSpPr>
          <p:nvPr>
            <p:ph idx="1"/>
          </p:nvPr>
        </p:nvSpPr>
        <p:spPr>
          <a:xfrm>
            <a:off x="677334" y="1930400"/>
            <a:ext cx="9000066" cy="4394199"/>
          </a:xfrm>
        </p:spPr>
        <p:txBody>
          <a:bodyPr>
            <a:normAutofit lnSpcReduction="10000"/>
          </a:bodyPr>
          <a:lstStyle/>
          <a:p>
            <a:r>
              <a:rPr lang="en-US" sz="2000" dirty="0"/>
              <a:t>Prohibit Clerks / WEC and other groups from sending absentee ballot applications to all eligible voters </a:t>
            </a:r>
          </a:p>
          <a:p>
            <a:r>
              <a:rPr lang="en-US" sz="2000" dirty="0"/>
              <a:t>New restrictions for Indefinitely Confined voters.  Ex. Eliminates option to receive absentee ballots automatically for every election.  </a:t>
            </a:r>
          </a:p>
          <a:p>
            <a:r>
              <a:rPr lang="en-US" sz="2000" dirty="0"/>
              <a:t>Prohibited private funds used to assist municipal elections – like when funding was provided to communities for COVID-19 safety protocols</a:t>
            </a:r>
          </a:p>
          <a:p>
            <a:r>
              <a:rPr lang="en-US" sz="2000" dirty="0"/>
              <a:t>Limited who could assist with returning an absentee ballot</a:t>
            </a:r>
          </a:p>
          <a:p>
            <a:r>
              <a:rPr lang="en-US" sz="2000" dirty="0"/>
              <a:t>New restrictions on use of drop boxes</a:t>
            </a:r>
          </a:p>
          <a:p>
            <a:r>
              <a:rPr lang="en-US" sz="2000" dirty="0"/>
              <a:t>Prohibit clerks from correcting (“curing”) a defect on a completed absentee ballot return envelope, such as partial address on the envelope</a:t>
            </a:r>
          </a:p>
          <a:p>
            <a:r>
              <a:rPr lang="en-US" sz="2000" dirty="0"/>
              <a:t>Would be a felony for nursing home staff to offer assistance with voting to residents</a:t>
            </a:r>
          </a:p>
          <a:p>
            <a:endParaRPr lang="en-US" sz="2000" dirty="0"/>
          </a:p>
          <a:p>
            <a:pPr marL="0" indent="0">
              <a:buNone/>
            </a:pPr>
            <a:endParaRPr lang="en-US" dirty="0"/>
          </a:p>
        </p:txBody>
      </p:sp>
    </p:spTree>
    <p:extLst>
      <p:ext uri="{BB962C8B-B14F-4D97-AF65-F5344CB8AC3E}">
        <p14:creationId xmlns:p14="http://schemas.microsoft.com/office/powerpoint/2010/main" val="7228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44F2-E7F8-4271-912E-8C7C4D0DE8BE}"/>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dirty="0"/>
              <a:t>Strategies to protect and defend voting rights</a:t>
            </a:r>
          </a:p>
        </p:txBody>
      </p:sp>
      <p:sp>
        <p:nvSpPr>
          <p:cNvPr id="5" name="Text Placeholder 4">
            <a:extLst>
              <a:ext uri="{FF2B5EF4-FFF2-40B4-BE49-F238E27FC236}">
                <a16:creationId xmlns:a16="http://schemas.microsoft.com/office/drawing/2014/main" id="{1DD12686-20E3-4737-BF7F-3E2AB5F7A61E}"/>
              </a:ext>
            </a:extLst>
          </p:cNvPr>
          <p:cNvSpPr>
            <a:spLocks noGrp="1"/>
          </p:cNvSpPr>
          <p:nvPr>
            <p:ph type="body" idx="1"/>
          </p:nvPr>
        </p:nvSpPr>
        <p:spPr>
          <a:xfrm>
            <a:off x="7821120" y="2510119"/>
            <a:ext cx="3602567" cy="1829292"/>
          </a:xfrm>
        </p:spPr>
        <p:txBody>
          <a:bodyPr vert="horz" lIns="91440" tIns="45720" rIns="91440" bIns="45720" rtlCol="0" anchor="ctr">
            <a:normAutofit/>
          </a:bodyPr>
          <a:lstStyle/>
          <a:p>
            <a:endParaRPr lang="en-US" sz="1800" dirty="0">
              <a:solidFill>
                <a:srgbClr val="FFFFFF"/>
              </a:solidFill>
            </a:endParaRPr>
          </a:p>
        </p:txBody>
      </p:sp>
    </p:spTree>
    <p:extLst>
      <p:ext uri="{BB962C8B-B14F-4D97-AF65-F5344CB8AC3E}">
        <p14:creationId xmlns:p14="http://schemas.microsoft.com/office/powerpoint/2010/main" val="4157138037"/>
      </p:ext>
    </p:extLst>
  </p:cSld>
  <p:clrMapOvr>
    <a:masterClrMapping/>
  </p:clrMapOvr>
</p:sld>
</file>

<file path=ppt/theme/theme1.xml><?xml version="1.0" encoding="utf-8"?>
<a:theme xmlns:a="http://schemas.openxmlformats.org/drawingml/2006/main" name="Facet">
  <a:themeElements>
    <a:clrScheme name="Disability Vote Coalition ">
      <a:dk1>
        <a:srgbClr val="000000"/>
      </a:dk1>
      <a:lt1>
        <a:srgbClr val="FFFFFF"/>
      </a:lt1>
      <a:dk2>
        <a:srgbClr val="2C3C43"/>
      </a:dk2>
      <a:lt2>
        <a:srgbClr val="EBEBEB"/>
      </a:lt2>
      <a:accent1>
        <a:srgbClr val="0F70B5"/>
      </a:accent1>
      <a:accent2>
        <a:srgbClr val="CF3036"/>
      </a:accent2>
      <a:accent3>
        <a:srgbClr val="0A5499"/>
      </a:accent3>
      <a:accent4>
        <a:srgbClr val="FEFFFF"/>
      </a:accent4>
      <a:accent5>
        <a:srgbClr val="0F70B5"/>
      </a:accent5>
      <a:accent6>
        <a:srgbClr val="CF3036"/>
      </a:accent6>
      <a:hlink>
        <a:srgbClr val="0F70B5"/>
      </a:hlink>
      <a:folHlink>
        <a:srgbClr val="A9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216958068B8C4BA8101CEF786ECB07" ma:contentTypeVersion="16" ma:contentTypeDescription="Create a new document." ma:contentTypeScope="" ma:versionID="beee188f3efaf731693014162239068b">
  <xsd:schema xmlns:xsd="http://www.w3.org/2001/XMLSchema" xmlns:xs="http://www.w3.org/2001/XMLSchema" xmlns:p="http://schemas.microsoft.com/office/2006/metadata/properties" xmlns:ns2="dcc1500a-8310-4708-bc43-319f606a1b48" xmlns:ns3="2d5ae9d6-5a8a-4f37-b272-34801c0d2b59" targetNamespace="http://schemas.microsoft.com/office/2006/metadata/properties" ma:root="true" ma:fieldsID="d02926e805818b13459f3159c4a02446" ns2:_="" ns3:_="">
    <xsd:import namespace="dcc1500a-8310-4708-bc43-319f606a1b48"/>
    <xsd:import namespace="2d5ae9d6-5a8a-4f37-b272-34801c0d2b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1500a-8310-4708-bc43-319f606a1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ff2f7b-afb3-4141-81f8-abed4266f4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5ae9d6-5a8a-4f37-b272-34801c0d2b5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5b6afa1-649d-4c4e-aa92-158833a29411}" ma:internalName="TaxCatchAll" ma:showField="CatchAllData" ma:web="2d5ae9d6-5a8a-4f37-b272-34801c0d2b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c1500a-8310-4708-bc43-319f606a1b48">
      <Terms xmlns="http://schemas.microsoft.com/office/infopath/2007/PartnerControls"/>
    </lcf76f155ced4ddcb4097134ff3c332f>
    <TaxCatchAll xmlns="2d5ae9d6-5a8a-4f37-b272-34801c0d2b59" xsi:nil="true"/>
  </documentManagement>
</p:properties>
</file>

<file path=customXml/itemProps1.xml><?xml version="1.0" encoding="utf-8"?>
<ds:datastoreItem xmlns:ds="http://schemas.openxmlformats.org/officeDocument/2006/customXml" ds:itemID="{C3525DAE-1972-4279-A311-A887FF60B6E1}">
  <ds:schemaRefs>
    <ds:schemaRef ds:uri="http://schemas.microsoft.com/sharepoint/v3/contenttype/forms"/>
  </ds:schemaRefs>
</ds:datastoreItem>
</file>

<file path=customXml/itemProps2.xml><?xml version="1.0" encoding="utf-8"?>
<ds:datastoreItem xmlns:ds="http://schemas.openxmlformats.org/officeDocument/2006/customXml" ds:itemID="{F268B14A-30A8-4154-8BC1-A2FA0995E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1500a-8310-4708-bc43-319f606a1b48"/>
    <ds:schemaRef ds:uri="2d5ae9d6-5a8a-4f37-b272-34801c0d2b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793397-7825-4FEE-8C90-0733ECFDD721}">
  <ds:schemaRefs>
    <ds:schemaRef ds:uri="http://schemas.microsoft.com/office/2006/metadata/properties"/>
    <ds:schemaRef ds:uri="http://www.w3.org/XML/1998/namespace"/>
    <ds:schemaRef ds:uri="http://schemas.openxmlformats.org/package/2006/metadata/core-properties"/>
    <ds:schemaRef ds:uri="dcc1500a-8310-4708-bc43-319f606a1b48"/>
    <ds:schemaRef ds:uri="http://purl.org/dc/dcmitype/"/>
    <ds:schemaRef ds:uri="http://schemas.microsoft.com/office/2006/documentManagement/types"/>
    <ds:schemaRef ds:uri="http://purl.org/dc/terms/"/>
    <ds:schemaRef ds:uri="http://schemas.microsoft.com/office/infopath/2007/PartnerControls"/>
    <ds:schemaRef ds:uri="2d5ae9d6-5a8a-4f37-b272-34801c0d2b59"/>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3249</TotalTime>
  <Words>3150</Words>
  <Application>Microsoft Office PowerPoint</Application>
  <PresentationFormat>Widescreen</PresentationFormat>
  <Paragraphs>297</Paragraphs>
  <Slides>37</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Courier New</vt:lpstr>
      <vt:lpstr>Fira Sans</vt:lpstr>
      <vt:lpstr>Lato</vt:lpstr>
      <vt:lpstr>PT Sans</vt:lpstr>
      <vt:lpstr>Symbol</vt:lpstr>
      <vt:lpstr>Trebuchet MS</vt:lpstr>
      <vt:lpstr>Verdana</vt:lpstr>
      <vt:lpstr>Wingdings 3</vt:lpstr>
      <vt:lpstr>Facet</vt:lpstr>
      <vt:lpstr>Equitable Access to the Ballot: Disability Rights and Voting</vt:lpstr>
      <vt:lpstr>The Struggle for Equitable Access to Voting:  An Update from the Frontlines</vt:lpstr>
      <vt:lpstr>About Disability Rights Wisconsin</vt:lpstr>
      <vt:lpstr>Wisconsin Disability Vote Coalition</vt:lpstr>
      <vt:lpstr>The Disability Vote</vt:lpstr>
      <vt:lpstr>Major barriers, historically</vt:lpstr>
      <vt:lpstr>Post 2020 Election Barriers</vt:lpstr>
      <vt:lpstr>Impact on Voters with Disabilities of Proposed Bills</vt:lpstr>
      <vt:lpstr>Strategies to protect and defend voting rights</vt:lpstr>
      <vt:lpstr>Teigen v WEC</vt:lpstr>
      <vt:lpstr>Carey v WEC </vt:lpstr>
      <vt:lpstr>Speaking Out for Voting Rights</vt:lpstr>
      <vt:lpstr>Training &amp; Outreach to Voters, Service Providers, Election Officials</vt:lpstr>
      <vt:lpstr>Federal Voter Accessibility Laws</vt:lpstr>
      <vt:lpstr>Voting Rights Act</vt:lpstr>
      <vt:lpstr>Voting Accessibility for the Elderly and Handicapped Act of 1984</vt:lpstr>
      <vt:lpstr>ADA and Voter Access</vt:lpstr>
      <vt:lpstr>National Voter Registration Act - Motor Voter and Disability</vt:lpstr>
      <vt:lpstr>Help America Vote Act</vt:lpstr>
      <vt:lpstr>Wisconsin Accessibility Provisions</vt:lpstr>
      <vt:lpstr>Voter Rights</vt:lpstr>
      <vt:lpstr>Voter Rights Video and Fact Sheet</vt:lpstr>
      <vt:lpstr>Voter Rights-Accessible Voting Machines</vt:lpstr>
      <vt:lpstr>Voter Rights – Curbside Voting</vt:lpstr>
      <vt:lpstr>Voter Rights – Reasonable Accommodations</vt:lpstr>
      <vt:lpstr>Voting and Guardianship</vt:lpstr>
      <vt:lpstr>Voting and Guardianship (cont.)</vt:lpstr>
      <vt:lpstr>An Invitation: Partner with Us           </vt:lpstr>
      <vt:lpstr>Equity and the Disability Vote: Partnership Opportunities</vt:lpstr>
      <vt:lpstr>Equity and the Disability Vote: Partnership Opportunities</vt:lpstr>
      <vt:lpstr>Increase awareness of Voting Rights and Accommodations</vt:lpstr>
      <vt:lpstr>Participate in polling place accessibility audits</vt:lpstr>
      <vt:lpstr>Partner with Us           </vt:lpstr>
      <vt:lpstr>Be an Ally</vt:lpstr>
      <vt:lpstr>Next steps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Disability Vote Coalition:    A Briefing for the BPDD Board</dc:title>
  <dc:creator>Barbara Beckert</dc:creator>
  <cp:lastModifiedBy>PAMELA E OLIVER</cp:lastModifiedBy>
  <cp:revision>11</cp:revision>
  <dcterms:created xsi:type="dcterms:W3CDTF">2022-05-17T02:40:12Z</dcterms:created>
  <dcterms:modified xsi:type="dcterms:W3CDTF">2022-09-28T23:46:38Z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0x01010010216958068B8C4BA8101CEF786ECB07</vt:lpwstr>
  </property>
  <property fmtid="{D5CDD505-2E9C-101B-9397-08002B2CF9AE}" pid="3" name="MediaServiceImageTags">
    <vt:lpwstr/>
  </property>
</Properties>
</file>